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vnd.ms-photo" Extension="wdp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tags+xml" PartName="/ppt/tags/tag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drawingml.chart+xml" PartName="/ppt/charts/chart1.xml"/>
  <Override ContentType="application/vnd.ms-office.chartstyle+xml" PartName="/ppt/charts/style1.xml"/>
  <Override ContentType="application/vnd.ms-office.chartcolorstyle+xml" PartName="/ppt/charts/colors1.xml"/>
  <Override ContentType="application/vnd.openxmlformats-officedocument.drawingml.chartshapes+xml" PartName="/ppt/drawings/drawing1.xml"/>
  <Override ContentType="application/vnd.openxmlformats-officedocument.presentationml.notesSlide+xml" PartName="/ppt/notesSlides/notesSlide3.xml"/>
  <Override ContentType="application/vnd.openxmlformats-officedocument.drawingml.chart+xml" PartName="/ppt/charts/chart2.xml"/>
  <Override ContentType="application/vnd.ms-office.chartstyle+xml" PartName="/ppt/charts/style2.xml"/>
  <Override ContentType="application/vnd.ms-office.chartcolorstyle+xml" PartName="/ppt/charts/colors2.xml"/>
  <Override ContentType="application/vnd.openxmlformats-officedocument.drawingml.chartshapes+xml" PartName="/ppt/drawings/drawing2.xml"/>
  <Override ContentType="application/vnd.openxmlformats-officedocument.presentationml.notesSlide+xml" PartName="/ppt/notesSlides/notesSlide4.xml"/>
  <Override ContentType="application/vnd.openxmlformats-officedocument.drawingml.chart+xml" PartName="/ppt/charts/chart3.xml"/>
  <Override ContentType="application/vnd.ms-office.chartstyle+xml" PartName="/ppt/charts/style3.xml"/>
  <Override ContentType="application/vnd.ms-office.chartcolorstyle+xml" PartName="/ppt/charts/colors3.xml"/>
  <Override ContentType="application/vnd.openxmlformats-officedocument.drawingml.chart+xml" PartName="/ppt/charts/chart4.xml"/>
  <Override ContentType="application/vnd.ms-office.chartstyle+xml" PartName="/ppt/charts/style4.xml"/>
  <Override ContentType="application/vnd.ms-office.chartcolorstyle+xml" PartName="/ppt/charts/colors4.xml"/>
  <Override ContentType="application/vnd.openxmlformats-officedocument.drawingml.chart+xml" PartName="/ppt/charts/chart5.xml"/>
  <Override ContentType="application/vnd.ms-office.chartstyle+xml" PartName="/ppt/charts/style5.xml"/>
  <Override ContentType="application/vnd.ms-office.chartcolorstyle+xml" PartName="/ppt/charts/colors5.xml"/>
  <Override ContentType="application/vnd.openxmlformats-officedocument.drawingml.chart+xml" PartName="/ppt/charts/chart6.xml"/>
  <Override ContentType="application/vnd.ms-office.chartstyle+xml" PartName="/ppt/charts/style6.xml"/>
  <Override ContentType="application/vnd.ms-office.chartcolorstyle+xml" PartName="/ppt/charts/colors6.xml"/>
  <Override ContentType="application/vnd.openxmlformats-officedocument.drawingml.chart+xml" PartName="/ppt/charts/chart7.xml"/>
  <Override ContentType="application/vnd.ms-office.chartstyle+xml" PartName="/ppt/charts/style7.xml"/>
  <Override ContentType="application/vnd.ms-office.chartcolorstyle+xml" PartName="/ppt/charts/colors7.xml"/>
  <Override ContentType="application/vnd.openxmlformats-officedocument.drawingml.chart+xml" PartName="/ppt/charts/chart8.xml"/>
  <Override ContentType="application/vnd.ms-office.chartstyle+xml" PartName="/ppt/charts/style8.xml"/>
  <Override ContentType="application/vnd.ms-office.chartcolorstyle+xml" PartName="/ppt/charts/colors8.xml"/>
  <Override ContentType="application/vnd.ms-office.chartex+xml" PartName="/ppt/charts/chartEx1.xml"/>
  <Override ContentType="application/vnd.ms-office.chartstyle+xml" PartName="/ppt/charts/style9.xml"/>
  <Override ContentType="application/vnd.ms-office.chartcolorstyle+xml" PartName="/ppt/charts/colors9.xml"/>
  <Override ContentType="application/vnd.openxmlformats-officedocument.themeOverride+xml" PartName="/ppt/theme/themeOverr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6"/>
  </p:notesMasterIdLst>
  <p:handoutMasterIdLst>
    <p:handoutMasterId r:id="rId17"/>
  </p:handoutMasterIdLst>
  <p:sldIdLst>
    <p:sldId id="511" r:id="rId3"/>
    <p:sldId id="512" r:id="rId4"/>
    <p:sldId id="487" r:id="rId5"/>
    <p:sldId id="450" r:id="rId6"/>
    <p:sldId id="500" r:id="rId7"/>
    <p:sldId id="501" r:id="rId8"/>
    <p:sldId id="508" r:id="rId9"/>
    <p:sldId id="510" r:id="rId10"/>
    <p:sldId id="504" r:id="rId11"/>
    <p:sldId id="506" r:id="rId12"/>
    <p:sldId id="507" r:id="rId13"/>
    <p:sldId id="499" r:id="rId14"/>
    <p:sldId id="399" r:id="rId15"/>
  </p:sldIdLst>
  <p:sldSz cx="9144000" cy="6858000" type="screen4x3"/>
  <p:notesSz cx="6797675" cy="9926638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raz Khanani" initials="FK" lastIdx="2" clrIdx="0">
    <p:extLst>
      <p:ext uri="{19B8F6BF-5375-455C-9EA6-DF929625EA0E}">
        <p15:presenceInfo xmlns:p15="http://schemas.microsoft.com/office/powerpoint/2012/main" userId="S-1-5-21-3992357368-579168156-3333370240-1979" providerId="AD"/>
      </p:ext>
    </p:extLst>
  </p:cmAuthor>
  <p:cmAuthor id="2" name="Yamin Yasin" initials="YY" lastIdx="3" clrIdx="1">
    <p:extLst>
      <p:ext uri="{19B8F6BF-5375-455C-9EA6-DF929625EA0E}">
        <p15:presenceInfo xmlns:p15="http://schemas.microsoft.com/office/powerpoint/2012/main" userId="S-1-5-21-3992357368-579168156-3333370240-10116" providerId="AD"/>
      </p:ext>
    </p:extLst>
  </p:cmAuthor>
  <p:cmAuthor id="3" name="M Faisal Panawala" initials="MFP" lastIdx="1" clrIdx="2">
    <p:extLst>
      <p:ext uri="{19B8F6BF-5375-455C-9EA6-DF929625EA0E}">
        <p15:presenceInfo xmlns:p15="http://schemas.microsoft.com/office/powerpoint/2012/main" userId="3fe906f0048c76b5" providerId="Windows Live"/>
      </p:ext>
    </p:extLst>
  </p:cmAuthor>
  <p:cmAuthor id="4" name="Ayena Maqbool" initials="AM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0000"/>
    <a:srgbClr val="9E0404"/>
    <a:srgbClr val="E04A0E"/>
    <a:srgbClr val="59ABF4"/>
    <a:srgbClr val="FE0000"/>
    <a:srgbClr val="FF4F4F"/>
    <a:srgbClr val="EF7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2701" autoAdjust="0"/>
  </p:normalViewPr>
  <p:slideViewPr>
    <p:cSldViewPr snapToObjects="1">
      <p:cViewPr varScale="1">
        <p:scale>
          <a:sx n="73" d="100"/>
          <a:sy n="73" d="100"/>
        </p:scale>
        <p:origin x="132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14\finance$\Ayan%20khan\Atif%20Kaludi\CFO%20Presentations\Planning%20(Analyst%20Briefing)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14\finance$\Ayan%20khan\Atif%20Kaludi\CFO%20Presentations\Planning%20(Analyst%20Briefing)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14\finance$\Ayan%20khan\Atif%20Kaludi\CFO%20Presentations\Planning%20(Analyst%20Briefing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TS%20Training%2005\Desktop\Atif%20Kaludi\CFO%20Presentations\Planning%20(Analyst%20Briefing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14\finance$\Ayan%20khan\Atif%20Kaludi\CFO%20Presentations\Planning%20(Analyst%20Briefing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14\finance$\Ayan%20khan\Atif%20Kaludi\CFO%20Presentations\Planning%20(Analyst%20Briefing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14\finance$\Ayan%20khan\Atif%20Kaludi\CFO%20Presentations\Planning%20(Analyst%20Briefing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0.14\finance$\Ayan%20khan\Atif%20Kaludi\CFO%20Presentations\Planning%20(Analyst%20Briefing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oleObject" Target="file:///N:\Ayan%20khan\Atif%20Kaludi\CFO%20Presentations\Planning%20(Analyst%20Briefing).xlsx" TargetMode="External"/><Relationship Id="rId4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Revenue (PKR Mn)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'Business Revenue'!$C$11:$D$11</c:f>
              <c:strCache>
                <c:ptCount val="2"/>
                <c:pt idx="0">
                  <c:v>FY 19-20</c:v>
                </c:pt>
                <c:pt idx="1">
                  <c:v>FY 18-19</c:v>
                </c:pt>
              </c:strCache>
            </c:strRef>
          </c:cat>
          <c:val>
            <c:numRef>
              <c:f>'Business Revenue'!$C$12:$D$12</c:f>
              <c:numCache>
                <c:formatCode>_(* #,##0_);_(* \(#,##0\);_(* "-"??_);_(@_)</c:formatCode>
                <c:ptCount val="2"/>
                <c:pt idx="0">
                  <c:v>162868</c:v>
                </c:pt>
                <c:pt idx="1">
                  <c:v>136592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1B-4446-820E-9ECCCD50C03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54"/>
        <c:axId val="600894991"/>
        <c:axId val="600891103"/>
      </c:barChart>
      <c:catAx>
        <c:axId val="600894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0891103"/>
        <c:crosses val="autoZero"/>
        <c:auto val="1"/>
        <c:lblAlgn val="ctr"/>
        <c:lblOffset val="100"/>
        <c:noMultiLvlLbl val="0"/>
      </c:catAx>
      <c:valAx>
        <c:axId val="600891103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0894991"/>
        <c:crosses val="autoZero"/>
        <c:crossBetween val="between"/>
      </c:valAx>
      <c:spPr>
        <a:noFill/>
        <a:ln w="25400"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Operating</a:t>
            </a:r>
            <a:r>
              <a:rPr lang="en-US" sz="2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Profits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(PKR Mn)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7,083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699-449A-918C-B0AC3CE3C49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14,659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699-449A-918C-B0AC3CE3C4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'Business Profitability'!$C$4:$D$4</c:f>
              <c:strCache>
                <c:ptCount val="2"/>
                <c:pt idx="0">
                  <c:v>FY19-20</c:v>
                </c:pt>
                <c:pt idx="1">
                  <c:v>FY18-19</c:v>
                </c:pt>
              </c:strCache>
            </c:strRef>
          </c:cat>
          <c:val>
            <c:numRef>
              <c:f>'Business Profitability'!$C$9:$D$9</c:f>
              <c:numCache>
                <c:formatCode>_(* #,##0_);_(* \(#,##0\);_(* "-"??_);_(@_)</c:formatCode>
                <c:ptCount val="2"/>
                <c:pt idx="0">
                  <c:v>7656</c:v>
                </c:pt>
                <c:pt idx="1">
                  <c:v>14387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04-4005-9E9D-CA9BCAE9836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54"/>
        <c:axId val="600894991"/>
        <c:axId val="600891103"/>
      </c:barChart>
      <c:catAx>
        <c:axId val="600894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0891103"/>
        <c:crosses val="autoZero"/>
        <c:auto val="1"/>
        <c:lblAlgn val="ctr"/>
        <c:lblOffset val="100"/>
        <c:noMultiLvlLbl val="0"/>
      </c:catAx>
      <c:valAx>
        <c:axId val="600891103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0894991"/>
        <c:crosses val="autoZero"/>
        <c:crossBetween val="between"/>
      </c:valAx>
      <c:spPr>
        <a:noFill/>
        <a:ln w="25400"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SALES QUANTITY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(Million Tons)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LUCKY!$D$2</c:f>
              <c:strCache>
                <c:ptCount val="1"/>
                <c:pt idx="0">
                  <c:v>FY 2020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shade val="76000"/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9.4409300554774717E-3"/>
                  <c:y val="-2.020182739049654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C87-4061-9C46-5C4609D0C65D}"/>
                </c:ext>
              </c:extLst>
            </c:dLbl>
            <c:dLbl>
              <c:idx val="1"/>
              <c:layout>
                <c:manualLayout>
                  <c:x val="-1.1166715099728827E-2"/>
                  <c:y val="-4.04036547809930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C87-4061-9C46-5C4609D0C65D}"/>
                </c:ext>
              </c:extLst>
            </c:dLbl>
            <c:dLbl>
              <c:idx val="2"/>
              <c:layout>
                <c:manualLayout>
                  <c:x val="-2.7366720301128838E-2"/>
                  <c:y val="8.08073095619861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C87-4061-9C46-5C4609D0C65D}"/>
                </c:ext>
              </c:extLst>
            </c:dLbl>
            <c:dLbl>
              <c:idx val="3"/>
              <c:layout>
                <c:manualLayout>
                  <c:x val="-2.86048100027718E-3"/>
                  <c:y val="-7.21018882420725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C87-4061-9C46-5C4609D0C65D}"/>
                </c:ext>
              </c:extLst>
            </c:dLbl>
            <c:spPr>
              <a:noFill/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LUCKY!$B$3:$B$6</c:f>
              <c:strCache>
                <c:ptCount val="4"/>
                <c:pt idx="0">
                  <c:v>North</c:v>
                </c:pt>
                <c:pt idx="1">
                  <c:v>South</c:v>
                </c:pt>
                <c:pt idx="2">
                  <c:v>Exp - Cement</c:v>
                </c:pt>
                <c:pt idx="3">
                  <c:v>Exp - Clinker</c:v>
                </c:pt>
              </c:strCache>
            </c:strRef>
          </c:cat>
          <c:val>
            <c:numRef>
              <c:f>LUCKY!$D$3:$D$6</c:f>
              <c:numCache>
                <c:formatCode>_(* #,##0.00_);_(* \(#,##0.00\);_(* "-"??_);_(@_)</c:formatCode>
                <c:ptCount val="4"/>
                <c:pt idx="0">
                  <c:v>3.5734298499999997</c:v>
                </c:pt>
                <c:pt idx="1">
                  <c:v>1.8899272799999998</c:v>
                </c:pt>
                <c:pt idx="2">
                  <c:v>1.0871085499999997</c:v>
                </c:pt>
                <c:pt idx="3">
                  <c:v>1.0752259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87-4061-9C46-5C4609D0C65D}"/>
            </c:ext>
          </c:extLst>
        </c:ser>
        <c:ser>
          <c:idx val="1"/>
          <c:order val="1"/>
          <c:tx>
            <c:strRef>
              <c:f>LUCKY!$E$2</c:f>
              <c:strCache>
                <c:ptCount val="1"/>
                <c:pt idx="0">
                  <c:v>FY 2019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accent2">
                  <a:tint val="77000"/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4630080580598842E-2"/>
                  <c:y val="-3.703625570325736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C87-4061-9C46-5C4609D0C65D}"/>
                </c:ext>
              </c:extLst>
            </c:dLbl>
            <c:dLbl>
              <c:idx val="2"/>
              <c:layout>
                <c:manualLayout>
                  <c:x val="2.233343019945765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C87-4061-9C46-5C4609D0C65D}"/>
                </c:ext>
              </c:extLst>
            </c:dLbl>
            <c:dLbl>
              <c:idx val="3"/>
              <c:layout>
                <c:manualLayout>
                  <c:x val="3.0103392331241711E-2"/>
                  <c:y val="-4.04036547809945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C87-4061-9C46-5C4609D0C65D}"/>
                </c:ext>
              </c:extLst>
            </c:dLbl>
            <c:spPr>
              <a:noFill/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LUCKY!$B$3:$B$6</c:f>
              <c:strCache>
                <c:ptCount val="4"/>
                <c:pt idx="0">
                  <c:v>North</c:v>
                </c:pt>
                <c:pt idx="1">
                  <c:v>South</c:v>
                </c:pt>
                <c:pt idx="2">
                  <c:v>Exp - Cement</c:v>
                </c:pt>
                <c:pt idx="3">
                  <c:v>Exp - Clinker</c:v>
                </c:pt>
              </c:strCache>
            </c:strRef>
          </c:cat>
          <c:val>
            <c:numRef>
              <c:f>LUCKY!$E$3:$E$6</c:f>
              <c:numCache>
                <c:formatCode>_(* #,##0.00_);_(* \(#,##0.00\);_(* "-"??_);_(@_)</c:formatCode>
                <c:ptCount val="4"/>
                <c:pt idx="0">
                  <c:v>3.1294631800000001</c:v>
                </c:pt>
                <c:pt idx="1">
                  <c:v>2.7248285800000001</c:v>
                </c:pt>
                <c:pt idx="2">
                  <c:v>1.00776255</c:v>
                </c:pt>
                <c:pt idx="3">
                  <c:v>0.81209799999999999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C87-4061-9C46-5C4609D0C6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31944816"/>
        <c:axId val="1931943520"/>
      </c:barChart>
      <c:catAx>
        <c:axId val="193194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1943520"/>
        <c:crosses val="autoZero"/>
        <c:auto val="1"/>
        <c:lblAlgn val="ctr"/>
        <c:lblOffset val="100"/>
        <c:noMultiLvlLbl val="0"/>
      </c:catAx>
      <c:valAx>
        <c:axId val="1931943520"/>
        <c:scaling>
          <c:orientation val="minMax"/>
        </c:scaling>
        <c:delete val="0"/>
        <c:axPos val="l"/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1944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Lucky's market share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'Market Share'!$I$4</c:f>
              <c:strCache>
                <c:ptCount val="1"/>
                <c:pt idx="0">
                  <c:v>North</c:v>
                </c:pt>
              </c:strCache>
            </c:strRef>
          </c:tx>
          <c:spPr>
            <a:gradFill flip="none" rotWithShape="1">
              <a:gsLst>
                <a:gs pos="0">
                  <a:schemeClr val="accent6">
                    <a:lumMod val="75000"/>
                    <a:shade val="30000"/>
                    <a:satMod val="115000"/>
                  </a:schemeClr>
                </a:gs>
                <a:gs pos="50000">
                  <a:schemeClr val="accent6">
                    <a:lumMod val="75000"/>
                    <a:shade val="67500"/>
                    <a:satMod val="115000"/>
                  </a:schemeClr>
                </a:gs>
                <a:gs pos="100000">
                  <a:schemeClr val="accent6">
                    <a:lumMod val="7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solidFill>
                <a:prstClr val="black">
                  <a:lumMod val="50000"/>
                  <a:lumOff val="50000"/>
                </a:prstClr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'Market Share'!$M$3:$N$3</c:f>
              <c:strCache>
                <c:ptCount val="2"/>
                <c:pt idx="0">
                  <c:v>FY 19</c:v>
                </c:pt>
                <c:pt idx="1">
                  <c:v>FY 20</c:v>
                </c:pt>
              </c:strCache>
            </c:strRef>
          </c:cat>
          <c:val>
            <c:numRef>
              <c:f>'Market Share'!$M$4:$N$4</c:f>
              <c:numCache>
                <c:formatCode>0.0%</c:formatCode>
                <c:ptCount val="2"/>
                <c:pt idx="0">
                  <c:v>9.7000000000000003E-2</c:v>
                </c:pt>
                <c:pt idx="1">
                  <c:v>0.104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53-47BC-BF9F-C584D7B17080}"/>
            </c:ext>
          </c:extLst>
        </c:ser>
        <c:ser>
          <c:idx val="1"/>
          <c:order val="1"/>
          <c:tx>
            <c:strRef>
              <c:f>'Market Share'!$I$5</c:f>
              <c:strCache>
                <c:ptCount val="1"/>
                <c:pt idx="0">
                  <c:v>South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solidFill>
                <a:prstClr val="black">
                  <a:lumMod val="50000"/>
                  <a:lumOff val="50000"/>
                </a:prstClr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'Market Share'!$M$3:$N$3</c:f>
              <c:strCache>
                <c:ptCount val="2"/>
                <c:pt idx="0">
                  <c:v>FY 19</c:v>
                </c:pt>
                <c:pt idx="1">
                  <c:v>FY 20</c:v>
                </c:pt>
              </c:strCache>
            </c:strRef>
          </c:cat>
          <c:val>
            <c:numRef>
              <c:f>'Market Share'!$M$5:$N$5</c:f>
              <c:numCache>
                <c:formatCode>0.0%</c:formatCode>
                <c:ptCount val="2"/>
                <c:pt idx="0">
                  <c:v>0.34100000000000003</c:v>
                </c:pt>
                <c:pt idx="1">
                  <c:v>0.33500000000000002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53-47BC-BF9F-C584D7B17080}"/>
            </c:ext>
          </c:extLst>
        </c:ser>
        <c:ser>
          <c:idx val="2"/>
          <c:order val="2"/>
          <c:tx>
            <c:strRef>
              <c:f>'Market Share'!$I$6</c:f>
              <c:strCache>
                <c:ptCount val="1"/>
              </c:strCache>
            </c:strRef>
          </c:tx>
          <c:spPr>
            <a:gradFill flip="none" rotWithShape="1">
              <a:gsLst>
                <a:gs pos="0">
                  <a:schemeClr val="accent2">
                    <a:tint val="86000"/>
                  </a:schemeClr>
                </a:gs>
                <a:gs pos="75000">
                  <a:schemeClr val="accent2">
                    <a:tint val="86000"/>
                    <a:lumMod val="60000"/>
                    <a:lumOff val="40000"/>
                  </a:schemeClr>
                </a:gs>
                <a:gs pos="51000">
                  <a:schemeClr val="accent2">
                    <a:tint val="86000"/>
                    <a:alpha val="75000"/>
                  </a:schemeClr>
                </a:gs>
                <a:gs pos="100000">
                  <a:schemeClr val="accent2">
                    <a:tint val="86000"/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'Market Share'!$M$3:$N$3</c:f>
              <c:strCache>
                <c:ptCount val="2"/>
                <c:pt idx="0">
                  <c:v>FY 19</c:v>
                </c:pt>
                <c:pt idx="1">
                  <c:v>FY 20</c:v>
                </c:pt>
              </c:strCache>
            </c:strRef>
          </c:cat>
          <c:val>
            <c:numRef>
              <c:f>'Market Share'!$M$6:$N$6</c:f>
            </c:numRef>
          </c:val>
          <c:extLst>
            <c:ext xmlns:c16="http://schemas.microsoft.com/office/drawing/2014/chart" uri="{C3380CC4-5D6E-409C-BE32-E72D297353CC}">
              <c16:uniqueId val="{00000002-6D53-47BC-BF9F-C584D7B17080}"/>
            </c:ext>
          </c:extLst>
        </c:ser>
        <c:ser>
          <c:idx val="3"/>
          <c:order val="3"/>
          <c:tx>
            <c:strRef>
              <c:f>'Market Share'!$I$7</c:f>
              <c:strCache>
                <c:ptCount val="1"/>
                <c:pt idx="0">
                  <c:v>Export</c:v>
                </c:pt>
              </c:strCache>
            </c:strRef>
          </c:tx>
          <c:spPr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solidFill>
                <a:prstClr val="black">
                  <a:lumMod val="50000"/>
                  <a:lumOff val="50000"/>
                </a:prstClr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'Market Share'!$M$3:$N$3</c:f>
              <c:strCache>
                <c:ptCount val="2"/>
                <c:pt idx="0">
                  <c:v>FY 19</c:v>
                </c:pt>
                <c:pt idx="1">
                  <c:v>FY 20</c:v>
                </c:pt>
              </c:strCache>
            </c:strRef>
          </c:cat>
          <c:val>
            <c:numRef>
              <c:f>'Market Share'!$M$7:$N$7</c:f>
              <c:numCache>
                <c:formatCode>0.0%</c:formatCode>
                <c:ptCount val="2"/>
                <c:pt idx="0">
                  <c:v>0.27800000000000002</c:v>
                </c:pt>
                <c:pt idx="1">
                  <c:v>0.27600000000000002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53-47BC-BF9F-C584D7B170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5"/>
        <c:overlap val="-70"/>
        <c:axId val="232725359"/>
        <c:axId val="232719951"/>
      </c:barChart>
      <c:catAx>
        <c:axId val="232725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719951"/>
        <c:crosses val="autoZero"/>
        <c:auto val="1"/>
        <c:lblAlgn val="ctr"/>
        <c:lblOffset val="100"/>
        <c:noMultiLvlLbl val="0"/>
      </c:catAx>
      <c:valAx>
        <c:axId val="232719951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725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FY 2019</a:t>
            </a:r>
            <a:endParaRPr lang="en-US" sz="16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chemeClr val="accent2">
                  <a:shade val="53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1E8-4165-98F1-7ABD5D17D797}"/>
              </c:ext>
            </c:extLst>
          </c:dPt>
          <c:dPt>
            <c:idx val="1"/>
            <c:bubble3D val="0"/>
            <c:explosion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1E8-4165-98F1-7ABD5D17D797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1E8-4165-98F1-7ABD5D17D797}"/>
              </c:ext>
            </c:extLst>
          </c:dPt>
          <c:dPt>
            <c:idx val="3"/>
            <c:bubble3D val="0"/>
            <c:spPr>
              <a:solidFill>
                <a:schemeClr val="accent2">
                  <a:tint val="77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1E8-4165-98F1-7ABD5D17D797}"/>
              </c:ext>
            </c:extLst>
          </c:dPt>
          <c:dPt>
            <c:idx val="4"/>
            <c:bubble3D val="0"/>
            <c:spPr>
              <a:solidFill>
                <a:schemeClr val="accent2">
                  <a:tint val="54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1E8-4165-98F1-7ABD5D17D797}"/>
              </c:ext>
            </c:extLst>
          </c:dPt>
          <c:dLbls>
            <c:dLbl>
              <c:idx val="0"/>
              <c:layout>
                <c:manualLayout>
                  <c:x val="-1.5015179223011767E-2"/>
                  <c:y val="-1.068387752406596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 smtClean="0"/>
                      <a:t>Utilization</a:t>
                    </a:r>
                    <a:r>
                      <a:rPr lang="en-US" sz="1200" baseline="0" dirty="0" smtClean="0"/>
                      <a:t> </a:t>
                    </a:r>
                    <a:fld id="{42EACC15-112F-4964-8C02-721A3DECADC5}" type="VALUE">
                      <a:rPr lang="en-US" sz="1200" baseline="0"/>
                      <a:pPr>
                        <a:defRPr sz="1200">
                          <a:solidFill>
                            <a:schemeClr val="accent2">
                              <a:lumMod val="75000"/>
                            </a:schemeClr>
                          </a:solidFill>
                        </a:defRPr>
                      </a:pPr>
                      <a:t>[VALUE]</a:t>
                    </a:fld>
                    <a:endParaRPr lang="en-US" sz="1200" baseline="0" dirty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E8-4165-98F1-7ABD5D17D79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1E8-4165-98F1-7ABD5D17D79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1E8-4165-98F1-7ABD5D17D797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41E8-4165-98F1-7ABD5D17D797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1E8-4165-98F1-7ABD5D17D7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LUCKY!$O$8:$O$12</c:f>
              <c:strCache>
                <c:ptCount val="2"/>
                <c:pt idx="0">
                  <c:v>Produced</c:v>
                </c:pt>
                <c:pt idx="1">
                  <c:v>Under Utilized</c:v>
                </c:pt>
              </c:strCache>
            </c:strRef>
          </c:cat>
          <c:val>
            <c:numRef>
              <c:f>LUCKY!$P$8:$P$12</c:f>
              <c:numCache>
                <c:formatCode>0%</c:formatCode>
                <c:ptCount val="5"/>
                <c:pt idx="0">
                  <c:v>0.77</c:v>
                </c:pt>
                <c:pt idx="1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1E8-4165-98F1-7ABD5D17D797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2">
                  <a:shade val="53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41E8-4165-98F1-7ABD5D17D797}"/>
              </c:ext>
            </c:extLst>
          </c:dPt>
          <c:dPt>
            <c:idx val="1"/>
            <c:bubble3D val="0"/>
            <c:spPr>
              <a:solidFill>
                <a:schemeClr val="accent2">
                  <a:shade val="76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41E8-4165-98F1-7ABD5D17D79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tint val="54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41E8-4165-98F1-7ABD5D17D79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tint val="77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41E8-4165-98F1-7ABD5D17D797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LUCKY!$O$8:$O$12</c:f>
              <c:strCache>
                <c:ptCount val="2"/>
                <c:pt idx="0">
                  <c:v>Produced</c:v>
                </c:pt>
                <c:pt idx="1">
                  <c:v>Under Utilized</c:v>
                </c:pt>
              </c:strCache>
            </c:strRef>
          </c:cat>
          <c:val>
            <c:numRef>
              <c:f>LUCKY!$Q$8:$Q$9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F-41E8-4165-98F1-7ABD5D17D79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FY </a:t>
            </a:r>
            <a:r>
              <a:rPr lang="en-US" sz="1600" dirty="0"/>
              <a:t>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F9-4AFF-A69B-173D3991F6A4}"/>
              </c:ext>
            </c:extLst>
          </c:dPt>
          <c:dPt>
            <c:idx val="1"/>
            <c:bubble3D val="0"/>
            <c:explosion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F9-4AFF-A69B-173D3991F6A4}"/>
              </c:ext>
            </c:extLst>
          </c:dPt>
          <c:dPt>
            <c:idx val="2"/>
            <c:bubble3D val="0"/>
            <c:spPr>
              <a:solidFill>
                <a:schemeClr val="accent2">
                  <a:tint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F9-4AFF-A69B-173D3991F6A4}"/>
              </c:ext>
            </c:extLst>
          </c:dPt>
          <c:dPt>
            <c:idx val="3"/>
            <c:bubble3D val="0"/>
            <c:spPr>
              <a:solidFill>
                <a:schemeClr val="accent2">
                  <a:tint val="84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FF9-4AFF-A69B-173D3991F6A4}"/>
              </c:ext>
            </c:extLst>
          </c:dPt>
          <c:dPt>
            <c:idx val="4"/>
            <c:bubble3D val="0"/>
            <c:spPr>
              <a:solidFill>
                <a:schemeClr val="accent2">
                  <a:tint val="37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FF9-4AFF-A69B-173D3991F6A4}"/>
              </c:ext>
            </c:extLst>
          </c:dPt>
          <c:dLbls>
            <c:dLbl>
              <c:idx val="0"/>
              <c:layout>
                <c:manualLayout>
                  <c:x val="-5.8333333333333438E-2"/>
                  <c:y val="9.722222222222205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Utilization 67%</a:t>
                    </a:r>
                    <a:endParaRPr lang="en-US" sz="1200" dirty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FF9-4AFF-A69B-173D3991F6A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FF9-4AFF-A69B-173D3991F6A4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2FF9-4AFF-A69B-173D3991F6A4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FF9-4AFF-A69B-173D3991F6A4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2FF9-4AFF-A69B-173D3991F6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'Pie1'!$L$9:$L$10</c:f>
              <c:strCache>
                <c:ptCount val="2"/>
                <c:pt idx="0">
                  <c:v>Produced</c:v>
                </c:pt>
                <c:pt idx="1">
                  <c:v>Under Utilized</c:v>
                </c:pt>
              </c:strCache>
            </c:strRef>
          </c:cat>
          <c:val>
            <c:numRef>
              <c:f>'Pie1'!$M$9:$M$10</c:f>
              <c:numCache>
                <c:formatCode>0%</c:formatCode>
                <c:ptCount val="2"/>
                <c:pt idx="0">
                  <c:v>0.67</c:v>
                </c:pt>
                <c:pt idx="1">
                  <c:v>0.32999999999999996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FF9-4AFF-A69B-173D3991F6A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FY </a:t>
            </a:r>
            <a:r>
              <a:rPr lang="en-US" sz="1600" dirty="0"/>
              <a:t>2019</a:t>
            </a:r>
          </a:p>
        </c:rich>
      </c:tx>
      <c:layout>
        <c:manualLayout>
          <c:xMode val="edge"/>
          <c:yMode val="edge"/>
          <c:x val="0.41847222222222225"/>
          <c:y val="1.3888888888888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FA2-431A-A0AC-B19B1169153E}"/>
              </c:ext>
            </c:extLst>
          </c:dPt>
          <c:dPt>
            <c:idx val="1"/>
            <c:bubble3D val="0"/>
            <c:explosion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FA2-431A-A0AC-B19B1169153E}"/>
              </c:ext>
            </c:extLst>
          </c:dPt>
          <c:dPt>
            <c:idx val="2"/>
            <c:bubble3D val="0"/>
            <c:spPr>
              <a:solidFill>
                <a:schemeClr val="accent2">
                  <a:tint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FA2-431A-A0AC-B19B1169153E}"/>
              </c:ext>
            </c:extLst>
          </c:dPt>
          <c:dPt>
            <c:idx val="3"/>
            <c:bubble3D val="0"/>
            <c:spPr>
              <a:solidFill>
                <a:schemeClr val="accent2">
                  <a:tint val="84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FA2-431A-A0AC-B19B1169153E}"/>
              </c:ext>
            </c:extLst>
          </c:dPt>
          <c:dPt>
            <c:idx val="4"/>
            <c:bubble3D val="0"/>
            <c:spPr>
              <a:solidFill>
                <a:schemeClr val="accent2">
                  <a:tint val="37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FA2-431A-A0AC-B19B1169153E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Utilization</a:t>
                    </a:r>
                    <a:r>
                      <a:rPr lang="en-US" sz="12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 87%</a:t>
                    </a:r>
                    <a:endParaRPr lang="en-US" sz="1200" dirty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FA2-431A-A0AC-B19B1169153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FA2-431A-A0AC-B19B1169153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FA2-431A-A0AC-B19B1169153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4FA2-431A-A0AC-B19B1169153E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FA2-431A-A0AC-B19B116915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'Pie 2'!$J$6:$J$7</c:f>
              <c:strCache>
                <c:ptCount val="2"/>
                <c:pt idx="0">
                  <c:v>Produced</c:v>
                </c:pt>
                <c:pt idx="1">
                  <c:v>Under Utilized</c:v>
                </c:pt>
              </c:strCache>
            </c:strRef>
          </c:cat>
          <c:val>
            <c:numRef>
              <c:f>'Pie 2'!$K$6:$K$7</c:f>
              <c:numCache>
                <c:formatCode>0%</c:formatCode>
                <c:ptCount val="2"/>
                <c:pt idx="0">
                  <c:v>0.87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A2-431A-A0AC-B19B1169153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FY </a:t>
            </a:r>
            <a:r>
              <a:rPr lang="en-US" sz="1600" dirty="0"/>
              <a:t>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5DA-49E8-BA75-83FB89A64EBD}"/>
              </c:ext>
            </c:extLst>
          </c:dPt>
          <c:dPt>
            <c:idx val="1"/>
            <c:bubble3D val="0"/>
            <c:explosion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5DA-49E8-BA75-83FB89A64EBD}"/>
              </c:ext>
            </c:extLst>
          </c:dPt>
          <c:dPt>
            <c:idx val="2"/>
            <c:bubble3D val="0"/>
            <c:spPr>
              <a:solidFill>
                <a:schemeClr val="accent2">
                  <a:tint val="3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5DA-49E8-BA75-83FB89A64EBD}"/>
              </c:ext>
            </c:extLst>
          </c:dPt>
          <c:dPt>
            <c:idx val="3"/>
            <c:bubble3D val="0"/>
            <c:spPr>
              <a:solidFill>
                <a:schemeClr val="accent2">
                  <a:tint val="84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5DA-49E8-BA75-83FB89A64EBD}"/>
              </c:ext>
            </c:extLst>
          </c:dPt>
          <c:dPt>
            <c:idx val="4"/>
            <c:bubble3D val="0"/>
            <c:spPr>
              <a:solidFill>
                <a:schemeClr val="accent2">
                  <a:tint val="37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5DA-49E8-BA75-83FB89A64EBD}"/>
              </c:ext>
            </c:extLst>
          </c:dPt>
          <c:dLbls>
            <c:dLbl>
              <c:idx val="0"/>
              <c:layout>
                <c:manualLayout>
                  <c:x val="-5.5555555555555552E-2"/>
                  <c:y val="2.584145029670695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Utilization</a:t>
                    </a:r>
                    <a:r>
                      <a:rPr lang="en-US" sz="12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 </a:t>
                    </a:r>
                    <a:fld id="{1FB9F9D8-3030-4DFB-8A03-C02FF2CEC185}" type="VALUE">
                      <a:rPr lang="en-US" sz="1200" baseline="0" dirty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2">
                              <a:lumMod val="75000"/>
                            </a:schemeClr>
                          </a:solidFill>
                        </a:defRPr>
                      </a:pPr>
                      <a:t>[VALUE]</a:t>
                    </a:fld>
                    <a:endParaRPr lang="en-US" sz="1200" baseline="0" dirty="0" smtClean="0">
                      <a:solidFill>
                        <a:schemeClr val="accent2">
                          <a:lumMod val="7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5DA-49E8-BA75-83FB89A64EB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5DA-49E8-BA75-83FB89A64EB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95DA-49E8-BA75-83FB89A64EBD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95DA-49E8-BA75-83FB89A64EBD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95DA-49E8-BA75-83FB89A64E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'Pie 3'!$J$5:$J$6</c:f>
              <c:strCache>
                <c:ptCount val="2"/>
                <c:pt idx="0">
                  <c:v>Produced</c:v>
                </c:pt>
                <c:pt idx="1">
                  <c:v>Under Utilized</c:v>
                </c:pt>
              </c:strCache>
            </c:strRef>
          </c:cat>
          <c:val>
            <c:numRef>
              <c:f>'Pie 3'!$K$5:$K$6</c:f>
              <c:numCache>
                <c:formatCode>0%</c:formatCode>
                <c:ptCount val="2"/>
                <c:pt idx="0">
                  <c:v>0.76</c:v>
                </c:pt>
                <c:pt idx="1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DA-49E8-BA75-83FB89A64EB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Waterfall!$B$3:$B$18</cx:f>
        <cx:lvl ptCount="16">
          <cx:pt idx="0">PAT FY 2019</cx:pt>
          <cx:pt idx="1">Volume-Local</cx:pt>
          <cx:pt idx="2">Volume-Export</cx:pt>
          <cx:pt idx="3">Retention-Local</cx:pt>
          <cx:pt idx="4">Retention-Export</cx:pt>
          <cx:pt idx="5">Coal Consumption </cx:pt>
          <cx:pt idx="6">Coal Rate</cx:pt>
          <cx:pt idx="7">Gas/Furnace</cx:pt>
          <cx:pt idx="8">Fixed Costs</cx:pt>
          <cx:pt idx="9">Inventory</cx:pt>
          <cx:pt idx="10">Operating Exp</cx:pt>
          <cx:pt idx="11">Interest Income </cx:pt>
          <cx:pt idx="12">Dividend </cx:pt>
          <cx:pt idx="13">Other Charges</cx:pt>
          <cx:pt idx="14">Taxation</cx:pt>
          <cx:pt idx="15">PAT FY 2020</cx:pt>
        </cx:lvl>
      </cx:strDim>
      <cx:numDim type="val">
        <cx:f>Waterfall!$C$3:$C$18</cx:f>
        <cx:lvl ptCount="16" formatCode="_(* #,##0.00_);_(* \(#,##0.00\);_(* &quot;-&quot;??_);_(@_)">
          <cx:pt idx="0">10.490231078404964</cx:pt>
          <cx:pt idx="1">-2.2143881574433046</cx:pt>
          <cx:pt idx="2">1.7540790015846324</cx:pt>
          <cx:pt idx="3">-5.994005263986371</cx:pt>
          <cx:pt idx="4">0.30371177502604363</cx:pt>
          <cx:pt idx="5">1.5016239660510282</cx:pt>
          <cx:pt idx="6">1.2092628120059341</cx:pt>
          <cx:pt idx="7">-1.2997646993500009</cx:pt>
          <cx:pt idx="8">-0.65576183222999995</cx:pt>
          <cx:pt idx="9">-2.5118282693053513</cx:pt>
          <cx:pt idx="10">-0.95718521710497784</cx:pt>
          <cx:pt idx="11">-0.58344475523000017</cx:pt>
          <cx:pt idx="12">0.64399999999999979</cx:pt>
          <cx:pt idx="13">0.40240973808576952</cx:pt>
          <cx:pt idx="14">1.254990910199332</cx:pt>
          <cx:pt idx="15">3.3439310867077001</cx:pt>
        </cx:lvl>
      </cx:numDim>
    </cx:data>
  </cx:chartData>
  <cx:chart>
    <cx:plotArea>
      <cx:plotAreaRegion>
        <cx:series layoutId="waterfall" uniqueId="{76276902-7BE9-47B6-94A9-23F80863A3F2}">
          <cx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x:spPr>
          <cx:dataLabels pos="outEnd">
            <cx:spPr>
              <a:ln>
                <a:noFill/>
              </a:ln>
            </cx:spPr>
            <cx:txPr>
              <a:bodyPr spcFirstLastPara="1" vertOverflow="ellipsis" wrap="square" lIns="0" tIns="0" rIns="0" bIns="0" anchor="ctr" anchorCtr="1">
                <a:spAutoFit/>
              </a:bodyPr>
              <a:lstStyle/>
              <a:p>
                <a:pPr>
                  <a:defRPr sz="1400" b="1"/>
                </a:pPr>
                <a:endParaRPr lang="en-US" sz="1400" b="1"/>
              </a:p>
            </cx:txPr>
            <cx:visibility seriesName="0" categoryName="0" value="1"/>
          </cx:dataLabels>
          <cx:dataId val="0"/>
          <cx:layoutPr>
            <cx:subtotals/>
          </cx:layoutPr>
        </cx:series>
      </cx:plotAreaRegion>
      <cx:axis id="0">
        <cx:catScaling gapWidth="0.5"/>
        <cx:tickLabels/>
        <cx:txPr>
          <a:bodyPr spcFirstLastPara="1" vertOverflow="ellipsis" wrap="square" lIns="0" tIns="0" rIns="0" bIns="0" anchor="ctr" anchorCtr="1"/>
          <a:lstStyle/>
          <a:p>
            <a:pPr>
              <a:defRPr sz="1000" b="1"/>
            </a:pPr>
            <a:endParaRPr lang="en-US" sz="1000" b="1"/>
          </a:p>
        </cx:txPr>
      </cx:axis>
      <cx:axis id="1">
        <cx:valScaling/>
        <cx:majorGridlines/>
        <cx:tickLabels/>
        <cx:txPr>
          <a:bodyPr spcFirstLastPara="1" vertOverflow="ellipsis" wrap="square" lIns="0" tIns="0" rIns="0" bIns="0" anchor="ctr" anchorCtr="1"/>
          <a:lstStyle/>
          <a:p>
            <a:pPr>
              <a:defRPr sz="1200" b="1"/>
            </a:pPr>
            <a:endParaRPr lang="en-US" sz="1200" b="1"/>
          </a:p>
        </cx:txPr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9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  <cs:bodyPr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  <cs:bodyPr wrap="square" lIns="38100" tIns="19050" rIns="38100" bIns="19050" anchor="ctr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  <cs:bodyPr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  <cs:bodyPr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  <cs:bodyPr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0.56799</cdr:x>
      <cdr:y>0.34477</cdr:y>
    </cdr:from>
    <cdr:to>
      <cdr:x>0.62706</cdr:x>
      <cdr:y>0.47145</cdr:y>
    </cdr:to>
    <cdr:sp macro="" textlink="">
      <cdr:nvSpPr>
        <cdr:cNvPr id="6" name="Up Arrow 5"/>
        <cdr:cNvSpPr/>
      </cdr:nvSpPr>
      <cdr:spPr>
        <a:xfrm xmlns:a="http://schemas.openxmlformats.org/drawingml/2006/main">
          <a:off x="2700723" y="1071864"/>
          <a:ext cx="280871" cy="393839"/>
        </a:xfrm>
        <a:prstGeom xmlns:a="http://schemas.openxmlformats.org/drawingml/2006/main" prst="upArrow">
          <a:avLst/>
        </a:prstGeom>
        <a:solidFill xmlns:a="http://schemas.openxmlformats.org/drawingml/2006/main">
          <a:schemeClr val="tx1">
            <a:lumMod val="50000"/>
            <a:lumOff val="50000"/>
          </a:schemeClr>
        </a:solidFill>
        <a:ln xmlns:a="http://schemas.openxmlformats.org/drawingml/2006/main">
          <a:solidFill>
            <a:schemeClr val="tx1">
              <a:lumMod val="50000"/>
              <a:lumOff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0.50825</cdr:x>
      <cdr:y>0.33964</cdr:y>
    </cdr:from>
    <cdr:to>
      <cdr:x>0.56594</cdr:x>
      <cdr:y>0.4867</cdr:y>
    </cdr:to>
    <cdr:sp macro="" textlink="">
      <cdr:nvSpPr>
        <cdr:cNvPr id="2" name="Down Arrow 1"/>
        <cdr:cNvSpPr/>
      </cdr:nvSpPr>
      <cdr:spPr>
        <a:xfrm xmlns:a="http://schemas.openxmlformats.org/drawingml/2006/main">
          <a:off x="2416649" y="1055919"/>
          <a:ext cx="274317" cy="457195"/>
        </a:xfrm>
        <a:prstGeom xmlns:a="http://schemas.openxmlformats.org/drawingml/2006/main" prst="downArrow">
          <a:avLst/>
        </a:prstGeom>
        <a:solidFill xmlns:a="http://schemas.openxmlformats.org/drawingml/2006/main">
          <a:schemeClr val="tx1">
            <a:lumMod val="50000"/>
            <a:lumOff val="50000"/>
          </a:schemeClr>
        </a:solidFill>
        <a:ln xmlns:a="http://schemas.openxmlformats.org/drawingml/2006/main">
          <a:solidFill>
            <a:schemeClr val="tx1">
              <a:lumMod val="50000"/>
              <a:lumOff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45659" cy="496332"/>
          </a:xfrm>
          <a:prstGeom prst="rect">
            <a:avLst/>
          </a:prstGeom>
        </p:spPr>
        <p:txBody>
          <a:bodyPr vert="horz" lIns="91277" tIns="45641" rIns="91277" bIns="4564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56" y="4"/>
            <a:ext cx="2945659" cy="496332"/>
          </a:xfrm>
          <a:prstGeom prst="rect">
            <a:avLst/>
          </a:prstGeom>
        </p:spPr>
        <p:txBody>
          <a:bodyPr vert="horz" lIns="91277" tIns="45641" rIns="91277" bIns="45641" rtlCol="0"/>
          <a:lstStyle>
            <a:lvl1pPr algn="r">
              <a:defRPr sz="1200"/>
            </a:lvl1pPr>
          </a:lstStyle>
          <a:p>
            <a:fld id="{98BDC3B9-3F84-4B24-9F4B-A95D5A1471C2}" type="datetimeFigureOut">
              <a:rPr lang="en-US" smtClean="0"/>
              <a:pPr/>
              <a:t>04-Sep-20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428592"/>
            <a:ext cx="2945659" cy="496332"/>
          </a:xfrm>
          <a:prstGeom prst="rect">
            <a:avLst/>
          </a:prstGeom>
        </p:spPr>
        <p:txBody>
          <a:bodyPr vert="horz" lIns="91277" tIns="45641" rIns="91277" bIns="4564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56" y="9428592"/>
            <a:ext cx="2945659" cy="496332"/>
          </a:xfrm>
          <a:prstGeom prst="rect">
            <a:avLst/>
          </a:prstGeom>
        </p:spPr>
        <p:txBody>
          <a:bodyPr vert="horz" lIns="91277" tIns="45641" rIns="91277" bIns="45641" rtlCol="0" anchor="b"/>
          <a:lstStyle>
            <a:lvl1pPr algn="r">
              <a:defRPr sz="1200"/>
            </a:lvl1pPr>
          </a:lstStyle>
          <a:p>
            <a:fld id="{31F003F0-7B20-4033-8E90-18789C63C3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8833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45659" cy="496332"/>
          </a:xfrm>
          <a:prstGeom prst="rect">
            <a:avLst/>
          </a:prstGeom>
        </p:spPr>
        <p:txBody>
          <a:bodyPr vert="horz" lIns="91277" tIns="45641" rIns="91277" bIns="4564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56" y="4"/>
            <a:ext cx="2945659" cy="496332"/>
          </a:xfrm>
          <a:prstGeom prst="rect">
            <a:avLst/>
          </a:prstGeom>
        </p:spPr>
        <p:txBody>
          <a:bodyPr vert="horz" lIns="91277" tIns="45641" rIns="91277" bIns="45641" rtlCol="0"/>
          <a:lstStyle>
            <a:lvl1pPr algn="r">
              <a:defRPr sz="1200"/>
            </a:lvl1pPr>
          </a:lstStyle>
          <a:p>
            <a:fld id="{E6C77B1E-C7CA-40D6-A51C-7E6BE7A24B56}" type="datetimeFigureOut">
              <a:rPr lang="en-US" smtClean="0"/>
              <a:pPr/>
              <a:t>04-Sep-20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7" tIns="45641" rIns="91277" bIns="4564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9" y="4715158"/>
            <a:ext cx="5438140" cy="4466987"/>
          </a:xfrm>
          <a:prstGeom prst="rect">
            <a:avLst/>
          </a:prstGeom>
        </p:spPr>
        <p:txBody>
          <a:bodyPr vert="horz" lIns="91277" tIns="45641" rIns="91277" bIns="456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28592"/>
            <a:ext cx="2945659" cy="496332"/>
          </a:xfrm>
          <a:prstGeom prst="rect">
            <a:avLst/>
          </a:prstGeom>
        </p:spPr>
        <p:txBody>
          <a:bodyPr vert="horz" lIns="91277" tIns="45641" rIns="91277" bIns="4564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56" y="9428592"/>
            <a:ext cx="2945659" cy="496332"/>
          </a:xfrm>
          <a:prstGeom prst="rect">
            <a:avLst/>
          </a:prstGeom>
        </p:spPr>
        <p:txBody>
          <a:bodyPr vert="horz" lIns="91277" tIns="45641" rIns="91277" bIns="45641" rtlCol="0" anchor="b"/>
          <a:lstStyle>
            <a:lvl1pPr algn="r">
              <a:defRPr sz="1200"/>
            </a:lvl1pPr>
          </a:lstStyle>
          <a:p>
            <a:fld id="{6FB73E4D-750F-4936-87EA-4EA06BE6D2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5357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26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16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39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83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562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766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943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84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297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CF6E9-4883-48A5-BB66-08627B72B2A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04-Sep-20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49318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A743-698D-4DC2-9743-166D3D59B9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04-Sep-20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633012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03D7-1763-4C77-A713-5838AC1E11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04-Sep-20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842261"/>
      </p:ext>
    </p:extLst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77B2C-6A5C-4AA1-A631-81B027B7A758}" type="datetime1">
              <a:rPr lang="en-US" smtClean="0"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dsfsdfds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7147"/>
      </p:ext>
    </p:extLst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E16A7-4B19-4A3A-8CC5-CAB1618B3626}" type="datetime1">
              <a:rPr lang="en-US" smtClean="0"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dsfsdfds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683762"/>
      </p:ext>
    </p:extLst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609C-E665-406D-891F-2CDA5C2B628C}" type="datetime1">
              <a:rPr lang="en-US" smtClean="0"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dsfsdfds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006504"/>
      </p:ext>
    </p:extLst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4AE97-7910-4794-A933-55286796CBA0}" type="datetime1">
              <a:rPr lang="en-US" smtClean="0"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dsfsdfds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27160"/>
      </p:ext>
    </p:extLst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0EF6-2F92-4971-9E47-A09AA3534302}" type="datetime1">
              <a:rPr lang="en-US" smtClean="0"/>
              <a:t>04-Sep-20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dsfsdfds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58872"/>
      </p:ext>
    </p:extLst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0B0A-A40D-4A59-B554-E988A7CC3EE2}" type="datetime1">
              <a:rPr lang="en-US" smtClean="0"/>
              <a:t>04-Sep-20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dsfsdfds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513858"/>
      </p:ext>
    </p:extLst>
  </p:cSld>
  <p:clrMapOvr>
    <a:masterClrMapping/>
  </p:clrMapOvr>
  <p:transition spd="slow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E97C-0E69-4FB9-A1D1-C04D1A936337}" type="datetime1">
              <a:rPr lang="en-US" smtClean="0"/>
              <a:t>04-Sep-20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dsfsdfds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835236"/>
      </p:ext>
    </p:extLst>
  </p:cSld>
  <p:clrMapOvr>
    <a:masterClrMapping/>
  </p:clrMapOvr>
  <p:transition spd="slow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751AF-52D3-4117-8835-9E8F01AA76E4}" type="datetime1">
              <a:rPr lang="en-US" smtClean="0"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dsfsdfds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531906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01-DBF2-4D86-985B-B60680FBC1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04-Sep-20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389081"/>
      </p:ext>
    </p:extLst>
  </p:cSld>
  <p:clrMapOvr>
    <a:masterClrMapping/>
  </p:clrMapOvr>
  <p:transition spd="slow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9914-066B-455B-9692-1A70BC62F225}" type="datetime1">
              <a:rPr lang="en-US" smtClean="0"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dsfsdfds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927106"/>
      </p:ext>
    </p:extLst>
  </p:cSld>
  <p:clrMapOvr>
    <a:masterClrMapping/>
  </p:clrMapOvr>
  <p:transition spd="slow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E31B-5624-4938-B8FE-8E9ECE1942D2}" type="datetime1">
              <a:rPr lang="en-US" smtClean="0"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dsfsdfds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309625"/>
      </p:ext>
    </p:extLst>
  </p:cSld>
  <p:clrMapOvr>
    <a:masterClrMapping/>
  </p:clrMapOvr>
  <p:transition spd="slow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53A9A-405A-4E6B-9BFA-1AD3B43B5E1E}" type="datetime1">
              <a:rPr lang="en-US" smtClean="0"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dsfsdfds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962201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098A-1454-482E-A304-DBBE9E5DCC3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04-Sep-20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653943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60DC-3BEB-4E75-A659-D30E93481A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04-Sep-20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764541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9615-257F-4176-A99B-AC310231B42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04-Sep-20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34052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56D3-F841-49E5-AE23-20BF47DE8A1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04-Sep-20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237456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70305-2F6A-4F4C-95A8-92DC8B9CD5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04-Sep-20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915380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8BFF-4770-4110-A0E0-2430C198F3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04-Sep-20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785314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612E-4689-4088-914D-6FF0F2884D6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04-Sep-20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12E3-C97F-4DB4-B499-4ABDA8D21F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43348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F712C-1716-4BDB-989D-6F6E0D91ED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04-Sep-20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C12E3-C97F-4DB4-B499-4ABDA8D21FE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04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 dir="r"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2E2D1-455D-4661-BBB4-829416E815DD}" type="datetime1">
              <a:rPr lang="en-US" smtClean="0"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dsfsdfds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C12E3-C97F-4DB4-B499-4ABDA8D21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30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ipe dir="r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notesSlides/notesSlide4.xml" Type="http://schemas.openxmlformats.org/officeDocument/2006/relationships/notesSlide"/><Relationship Id="rId1" Target="../slideLayouts/slideLayout1.xml" Type="http://schemas.openxmlformats.org/officeDocument/2006/relationships/slideLayout"/><Relationship Id="rId5" Target="../media/hdphoto2.wdp" Type="http://schemas.microsoft.com/office/2007/relationships/hdphoto"/><Relationship Id="rId4" Target="../media/image5.jpeg" Type="http://schemas.openxmlformats.org/officeDocument/2006/relationships/image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chart" Target="../charts/chart8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10332657" y="1565227"/>
            <a:ext cx="52244" cy="122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513" y="3854052"/>
            <a:ext cx="6217852" cy="23181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Rectangle 9"/>
          <p:cNvSpPr/>
          <p:nvPr/>
        </p:nvSpPr>
        <p:spPr>
          <a:xfrm>
            <a:off x="237544" y="594391"/>
            <a:ext cx="8686705" cy="243143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Lucky Cement Limited</a:t>
            </a:r>
            <a:endParaRPr lang="en-US" sz="3600" b="1" dirty="0" smtClean="0">
              <a:ln w="12700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bg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3600" b="1" dirty="0" smtClean="0"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FY 2020 Analyst Briefing</a:t>
            </a:r>
          </a:p>
          <a:p>
            <a:pPr algn="ctr"/>
            <a:endParaRPr lang="en-US" sz="1400" b="1" dirty="0">
              <a:ln w="12700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bg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3600" b="1" dirty="0" smtClean="0">
                <a:ln w="12700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August 28, 2020</a:t>
            </a:r>
          </a:p>
        </p:txBody>
      </p:sp>
    </p:spTree>
    <p:extLst>
      <p:ext uri="{BB962C8B-B14F-4D97-AF65-F5344CB8AC3E}">
        <p14:creationId xmlns:p14="http://schemas.microsoft.com/office/powerpoint/2010/main" val="71206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186549"/>
              </p:ext>
            </p:extLst>
          </p:nvPr>
        </p:nvGraphicFramePr>
        <p:xfrm>
          <a:off x="0" y="594391"/>
          <a:ext cx="9144000" cy="3309803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828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1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1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2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8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Joint Venture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A 50:50 JV with Al Shumookh Construction Materials </a:t>
                      </a:r>
                      <a:r>
                        <a:rPr lang="en-US" sz="1400" b="1" u="none" strike="noStrike" dirty="0" smtClean="0">
                          <a:effectLst/>
                        </a:rPr>
                        <a:t>Trading,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a </a:t>
                      </a:r>
                      <a:r>
                        <a:rPr lang="en-US" sz="1400" b="1" u="none" strike="noStrike" dirty="0">
                          <a:effectLst/>
                        </a:rPr>
                        <a:t>local partner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A 50:50 JV with Rawsons Investments Limited, a local partner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A 50:50 JV with Al Shumookh Construction Materials Trading,  a local partner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8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Project </a:t>
                      </a:r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Company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Al Mabrooka Cement Manufacturing Company, Basra (Iraq)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Nyumba Ya Akiba, SA, </a:t>
                      </a:r>
                      <a:endParaRPr lang="en-US" sz="1400" b="1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1400" b="1" u="none" strike="noStrike" dirty="0" smtClean="0">
                          <a:effectLst/>
                        </a:rPr>
                        <a:t>Democratic </a:t>
                      </a:r>
                      <a:r>
                        <a:rPr lang="en-US" sz="1400" b="1" u="none" strike="noStrike" dirty="0">
                          <a:effectLst/>
                        </a:rPr>
                        <a:t>Republic of Congo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Najmat al Samawah, Iraq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8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Category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Cement Grinding Unit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Fully integrated  cement manufacturing facility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Fully integrated  cement manufacturing facility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8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Capacity in MTPA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1.742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1.188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1.2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88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Status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Started commercial operations in </a:t>
                      </a:r>
                      <a:r>
                        <a:rPr lang="en-US" sz="1400" b="1" u="none" strike="noStrike" dirty="0" smtClean="0">
                          <a:effectLst/>
                        </a:rPr>
                        <a:t>2014,</a:t>
                      </a:r>
                    </a:p>
                    <a:p>
                      <a:pPr algn="ctr" rtl="0" fontAlgn="ctr"/>
                      <a:r>
                        <a:rPr lang="en-US" sz="1400" b="1" u="none" strike="noStrike" baseline="0" dirty="0" smtClean="0">
                          <a:effectLst/>
                        </a:rPr>
                        <a:t> c</a:t>
                      </a:r>
                      <a:r>
                        <a:rPr lang="en-US" sz="1400" b="1" u="none" strike="noStrike" dirty="0" smtClean="0">
                          <a:effectLst/>
                        </a:rPr>
                        <a:t>apacity </a:t>
                      </a:r>
                      <a:r>
                        <a:rPr lang="en-US" sz="1400" b="1" u="none" strike="noStrike" dirty="0">
                          <a:effectLst/>
                        </a:rPr>
                        <a:t>doubled in 2018.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</a:rPr>
                        <a:t>Started Commercial operations in 2017.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 smtClean="0">
                          <a:effectLst/>
                        </a:rPr>
                        <a:t>Project </a:t>
                      </a:r>
                      <a:r>
                        <a:rPr lang="en-US" sz="1400" b="1" u="none" strike="noStrike" dirty="0">
                          <a:effectLst/>
                        </a:rPr>
                        <a:t>completion </a:t>
                      </a:r>
                      <a:r>
                        <a:rPr lang="en-US" sz="1400" b="1" u="none" strike="noStrike" dirty="0" smtClean="0">
                          <a:effectLst/>
                        </a:rPr>
                        <a:t>targeted </a:t>
                      </a:r>
                      <a:r>
                        <a:rPr lang="en-US" sz="1400" b="1" u="none" strike="noStrike" dirty="0">
                          <a:effectLst/>
                        </a:rPr>
                        <a:t>for 2nd quarter of current FY.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52" marR="9452" marT="945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078166"/>
              </p:ext>
            </p:extLst>
          </p:nvPr>
        </p:nvGraphicFramePr>
        <p:xfrm>
          <a:off x="-1" y="3915452"/>
          <a:ext cx="7132293" cy="1209173"/>
        </p:xfrm>
        <a:graphic>
          <a:graphicData uri="http://schemas.openxmlformats.org/drawingml/2006/table">
            <a:tbl>
              <a:tblPr/>
              <a:tblGrid>
                <a:gridCol w="1837705">
                  <a:extLst>
                    <a:ext uri="{9D8B030D-6E8A-4147-A177-3AD203B41FA5}">
                      <a16:colId xmlns:a16="http://schemas.microsoft.com/office/drawing/2014/main" val="2170842995"/>
                    </a:ext>
                  </a:extLst>
                </a:gridCol>
                <a:gridCol w="1010738">
                  <a:extLst>
                    <a:ext uri="{9D8B030D-6E8A-4147-A177-3AD203B41FA5}">
                      <a16:colId xmlns:a16="http://schemas.microsoft.com/office/drawing/2014/main" val="470796725"/>
                    </a:ext>
                  </a:extLst>
                </a:gridCol>
                <a:gridCol w="918852">
                  <a:extLst>
                    <a:ext uri="{9D8B030D-6E8A-4147-A177-3AD203B41FA5}">
                      <a16:colId xmlns:a16="http://schemas.microsoft.com/office/drawing/2014/main" val="3324446863"/>
                    </a:ext>
                  </a:extLst>
                </a:gridCol>
                <a:gridCol w="713267">
                  <a:extLst>
                    <a:ext uri="{9D8B030D-6E8A-4147-A177-3AD203B41FA5}">
                      <a16:colId xmlns:a16="http://schemas.microsoft.com/office/drawing/2014/main" val="4279796870"/>
                    </a:ext>
                  </a:extLst>
                </a:gridCol>
                <a:gridCol w="940667">
                  <a:extLst>
                    <a:ext uri="{9D8B030D-6E8A-4147-A177-3AD203B41FA5}">
                      <a16:colId xmlns:a16="http://schemas.microsoft.com/office/drawing/2014/main" val="651190154"/>
                    </a:ext>
                  </a:extLst>
                </a:gridCol>
                <a:gridCol w="1010738">
                  <a:extLst>
                    <a:ext uri="{9D8B030D-6E8A-4147-A177-3AD203B41FA5}">
                      <a16:colId xmlns:a16="http://schemas.microsoft.com/office/drawing/2014/main" val="3850658047"/>
                    </a:ext>
                  </a:extLst>
                </a:gridCol>
                <a:gridCol w="700326">
                  <a:extLst>
                    <a:ext uri="{9D8B030D-6E8A-4147-A177-3AD203B41FA5}">
                      <a16:colId xmlns:a16="http://schemas.microsoft.com/office/drawing/2014/main" val="686749749"/>
                    </a:ext>
                  </a:extLst>
                </a:gridCol>
              </a:tblGrid>
              <a:tr h="40233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972438"/>
                  </a:ext>
                </a:extLst>
              </a:tr>
              <a:tr h="4023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Sales Volume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 MT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0.97MT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 MT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0.57 MT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 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114380"/>
                  </a:ext>
                </a:extLst>
              </a:tr>
              <a:tr h="4045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EBITDA 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(USD 000)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22,740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15,821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36,218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19,495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523766"/>
                  </a:ext>
                </a:extLst>
              </a:tr>
            </a:tbl>
          </a:graphicData>
        </a:graphic>
      </p:graphicFrame>
      <p:sp>
        <p:nvSpPr>
          <p:cNvPr id="7" name="Up Arrow 6"/>
          <p:cNvSpPr/>
          <p:nvPr/>
        </p:nvSpPr>
        <p:spPr>
          <a:xfrm>
            <a:off x="4343403" y="4434829"/>
            <a:ext cx="45719" cy="182878"/>
          </a:xfrm>
          <a:prstGeom prst="up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6995134" y="4852853"/>
            <a:ext cx="45719" cy="182878"/>
          </a:xfrm>
          <a:prstGeom prst="up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827327" y="6382250"/>
            <a:ext cx="502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10</a:t>
            </a:r>
            <a:endParaRPr lang="en-US" sz="1600" b="1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1" y="0"/>
            <a:ext cx="9144000" cy="48164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b="1" dirty="0" smtClean="0">
                <a:solidFill>
                  <a:prstClr val="white"/>
                </a:solidFill>
              </a:rPr>
              <a:t>Rising Overseas returns!</a:t>
            </a:r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14" name="Up Arrow 13"/>
          <p:cNvSpPr/>
          <p:nvPr/>
        </p:nvSpPr>
        <p:spPr>
          <a:xfrm>
            <a:off x="4343403" y="4852853"/>
            <a:ext cx="45719" cy="182878"/>
          </a:xfrm>
          <a:prstGeom prst="up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3709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1" y="0"/>
            <a:ext cx="9144000" cy="48164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b="1" dirty="0" smtClean="0">
                <a:solidFill>
                  <a:prstClr val="white"/>
                </a:solidFill>
              </a:rPr>
              <a:t>Consolidated Profit &amp; Loss</a:t>
            </a:r>
            <a:endParaRPr lang="en-US" sz="3200" b="1" dirty="0">
              <a:solidFill>
                <a:prstClr val="white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036709"/>
              </p:ext>
            </p:extLst>
          </p:nvPr>
        </p:nvGraphicFramePr>
        <p:xfrm>
          <a:off x="-2" y="481641"/>
          <a:ext cx="9144002" cy="64401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75934">
                  <a:extLst>
                    <a:ext uri="{9D8B030D-6E8A-4147-A177-3AD203B41FA5}">
                      <a16:colId xmlns:a16="http://schemas.microsoft.com/office/drawing/2014/main" val="1840314382"/>
                    </a:ext>
                  </a:extLst>
                </a:gridCol>
                <a:gridCol w="1177353">
                  <a:extLst>
                    <a:ext uri="{9D8B030D-6E8A-4147-A177-3AD203B41FA5}">
                      <a16:colId xmlns:a16="http://schemas.microsoft.com/office/drawing/2014/main" val="3136821921"/>
                    </a:ext>
                  </a:extLst>
                </a:gridCol>
                <a:gridCol w="1177353">
                  <a:extLst>
                    <a:ext uri="{9D8B030D-6E8A-4147-A177-3AD203B41FA5}">
                      <a16:colId xmlns:a16="http://schemas.microsoft.com/office/drawing/2014/main" val="4289405333"/>
                    </a:ext>
                  </a:extLst>
                </a:gridCol>
                <a:gridCol w="1177353">
                  <a:extLst>
                    <a:ext uri="{9D8B030D-6E8A-4147-A177-3AD203B41FA5}">
                      <a16:colId xmlns:a16="http://schemas.microsoft.com/office/drawing/2014/main" val="2735898688"/>
                    </a:ext>
                  </a:extLst>
                </a:gridCol>
                <a:gridCol w="4136009">
                  <a:extLst>
                    <a:ext uri="{9D8B030D-6E8A-4147-A177-3AD203B41FA5}">
                      <a16:colId xmlns:a16="http://schemas.microsoft.com/office/drawing/2014/main" val="1370879187"/>
                    </a:ext>
                  </a:extLst>
                </a:gridCol>
              </a:tblGrid>
              <a:tr h="5116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Particular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2020</a:t>
                      </a:r>
                    </a:p>
                    <a:p>
                      <a:pPr algn="ctr"/>
                      <a:r>
                        <a:rPr lang="en-US" dirty="0" smtClean="0"/>
                        <a:t>(PKR Mn)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2019</a:t>
                      </a:r>
                    </a:p>
                    <a:p>
                      <a:pPr algn="ctr"/>
                      <a:r>
                        <a:rPr lang="en-US" dirty="0" smtClean="0"/>
                        <a:t>(PKR Mn)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Change</a:t>
                      </a:r>
                      <a:r>
                        <a:rPr lang="en-US" baseline="0" dirty="0" smtClean="0"/>
                        <a:t> (%)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Reasoning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8803779"/>
                  </a:ext>
                </a:extLst>
              </a:tr>
              <a:tr h="761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GROSS</a:t>
                      </a:r>
                      <a:r>
                        <a:rPr lang="en-US" sz="1600" b="1" baseline="0" dirty="0" smtClean="0"/>
                        <a:t> PROFIT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18,957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23,789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20% 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aseline="0" dirty="0" smtClean="0"/>
                        <a:t>GP reduced by </a:t>
                      </a:r>
                      <a:r>
                        <a:rPr lang="en-US" sz="1600" b="1" baseline="0" dirty="0" smtClean="0"/>
                        <a:t>4.8Bn, </a:t>
                      </a:r>
                      <a:r>
                        <a:rPr lang="en-US" sz="1600" b="0" baseline="0" dirty="0" smtClean="0"/>
                        <a:t>largely contributed by </a:t>
                      </a:r>
                      <a:r>
                        <a:rPr lang="en-US" sz="1600" b="1" baseline="0" dirty="0" smtClean="0"/>
                        <a:t>Lucky’s</a:t>
                      </a:r>
                      <a:r>
                        <a:rPr lang="en-US" sz="1600" b="0" baseline="0" dirty="0" smtClean="0"/>
                        <a:t> receding margins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6759871"/>
                  </a:ext>
                </a:extLst>
              </a:tr>
              <a:tr h="89299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DISTRIBUTION COST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7,649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5,855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31% 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Increase by </a:t>
                      </a:r>
                      <a:r>
                        <a:rPr lang="en-US" sz="1600" b="1" dirty="0" smtClean="0"/>
                        <a:t>1.8Bn, </a:t>
                      </a:r>
                      <a:r>
                        <a:rPr lang="en-US" sz="1600" b="0" dirty="0" smtClean="0"/>
                        <a:t>mainly due</a:t>
                      </a:r>
                      <a:r>
                        <a:rPr lang="en-US" sz="1600" b="0" baseline="0" dirty="0" smtClean="0"/>
                        <a:t> to</a:t>
                      </a:r>
                      <a:r>
                        <a:rPr lang="en-US" sz="1600" b="0" dirty="0" smtClean="0"/>
                        <a:t> hike in export volume by </a:t>
                      </a:r>
                      <a:r>
                        <a:rPr lang="en-US" sz="1600" b="1" dirty="0" smtClean="0"/>
                        <a:t>Lucky</a:t>
                      </a:r>
                      <a:r>
                        <a:rPr lang="en-US" sz="1600" b="0" dirty="0" smtClean="0"/>
                        <a:t>, </a:t>
                      </a:r>
                      <a:r>
                        <a:rPr lang="en-US" sz="1600" b="0" baseline="0" dirty="0" smtClean="0"/>
                        <a:t>impact of Axle load charges. Along with increasing advertisement and Promotion cost by </a:t>
                      </a:r>
                      <a:r>
                        <a:rPr lang="en-US" sz="1600" b="1" baseline="0" dirty="0" smtClean="0"/>
                        <a:t>KIA</a:t>
                      </a:r>
                      <a:r>
                        <a:rPr lang="en-US" sz="1600" b="0" dirty="0" smtClean="0"/>
                        <a:t> 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4912790"/>
                  </a:ext>
                </a:extLst>
              </a:tr>
              <a:tr h="8041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ADMIN</a:t>
                      </a:r>
                      <a:r>
                        <a:rPr lang="en-US" sz="1600" b="1" baseline="0" dirty="0" smtClean="0"/>
                        <a:t> COST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4,222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3,275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29%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 jump</a:t>
                      </a:r>
                      <a:r>
                        <a:rPr lang="en-US" sz="1600" baseline="0" dirty="0" smtClean="0"/>
                        <a:t> of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b="1" dirty="0" smtClean="0"/>
                        <a:t>947Mn </a:t>
                      </a:r>
                      <a:r>
                        <a:rPr lang="en-US" sz="1600" b="0" dirty="0" smtClean="0"/>
                        <a:t>with</a:t>
                      </a:r>
                      <a:r>
                        <a:rPr lang="en-US" sz="1600" b="0" baseline="0" dirty="0" smtClean="0"/>
                        <a:t> increasing operational activities by KIA this year</a:t>
                      </a:r>
                      <a:r>
                        <a:rPr lang="en-US" sz="1600" b="1" dirty="0" smtClean="0"/>
                        <a:t> 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8168073"/>
                  </a:ext>
                </a:extLst>
              </a:tr>
              <a:tr h="761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FINANCE</a:t>
                      </a:r>
                      <a:r>
                        <a:rPr lang="en-US" sz="1600" b="1" baseline="0" dirty="0" smtClean="0"/>
                        <a:t> COST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2,367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1,610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47%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An increase of </a:t>
                      </a:r>
                      <a:r>
                        <a:rPr lang="en-US" sz="1600" b="1" dirty="0" smtClean="0"/>
                        <a:t>757Mn </a:t>
                      </a:r>
                      <a:r>
                        <a:rPr lang="en-US" sz="1600" b="0" dirty="0" smtClean="0"/>
                        <a:t>witnessed</a:t>
                      </a:r>
                      <a:r>
                        <a:rPr lang="en-US" sz="1600" b="0" baseline="0" dirty="0" smtClean="0"/>
                        <a:t> due to an increase in KIBOR &amp; utilization of short term financing facilities 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3414211"/>
                  </a:ext>
                </a:extLst>
              </a:tr>
              <a:tr h="761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OTHER EXPENSE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1,203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1,904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37% 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 decline in other expenses of </a:t>
                      </a:r>
                      <a:r>
                        <a:rPr lang="en-US" sz="1600" b="1" dirty="0" smtClean="0"/>
                        <a:t>700Mn </a:t>
                      </a:r>
                      <a:r>
                        <a:rPr lang="en-US" sz="1600" b="0" dirty="0" smtClean="0"/>
                        <a:t>on account of reduced Donations,</a:t>
                      </a:r>
                      <a:r>
                        <a:rPr lang="en-US" sz="1600" b="0" baseline="0" dirty="0" smtClean="0"/>
                        <a:t> WWF and WPPF payments by </a:t>
                      </a:r>
                      <a:r>
                        <a:rPr lang="en-US" sz="1600" b="1" baseline="0" dirty="0" smtClean="0"/>
                        <a:t>Lucky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3960484"/>
                  </a:ext>
                </a:extLst>
              </a:tr>
              <a:tr h="761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OTHER INCOME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2,376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2,999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21%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Reduction of </a:t>
                      </a:r>
                      <a:r>
                        <a:rPr lang="en-US" sz="1600" b="1" dirty="0" smtClean="0"/>
                        <a:t>1.2Bn </a:t>
                      </a:r>
                      <a:r>
                        <a:rPr lang="en-US" sz="1600" b="0" dirty="0" smtClean="0"/>
                        <a:t>due to </a:t>
                      </a:r>
                      <a:r>
                        <a:rPr lang="en-US" sz="1600" b="0" baseline="0" dirty="0" smtClean="0"/>
                        <a:t>cash used for Investment in </a:t>
                      </a:r>
                      <a:r>
                        <a:rPr lang="en-US" sz="1600" b="1" baseline="0" dirty="0" smtClean="0"/>
                        <a:t>LECPL</a:t>
                      </a:r>
                      <a:r>
                        <a:rPr lang="en-US" sz="1600" b="0" baseline="0" dirty="0" smtClean="0"/>
                        <a:t> by </a:t>
                      </a:r>
                      <a:r>
                        <a:rPr lang="en-US" sz="1600" b="1" baseline="0" dirty="0" smtClean="0"/>
                        <a:t>Lucky 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0707576"/>
                  </a:ext>
                </a:extLst>
              </a:tr>
              <a:tr h="761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TAXATION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1,614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2,811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43%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Reduced in line with decrease in profitability for </a:t>
                      </a:r>
                      <a:r>
                        <a:rPr lang="en-US" sz="1600" b="1" dirty="0" smtClean="0"/>
                        <a:t>Lucky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800218"/>
                  </a:ext>
                </a:extLst>
              </a:tr>
            </a:tbl>
          </a:graphicData>
        </a:graphic>
      </p:graphicFrame>
      <p:sp>
        <p:nvSpPr>
          <p:cNvPr id="3" name="Down Arrow 2"/>
          <p:cNvSpPr/>
          <p:nvPr/>
        </p:nvSpPr>
        <p:spPr>
          <a:xfrm>
            <a:off x="4675836" y="1376566"/>
            <a:ext cx="182878" cy="274317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4675836" y="2271491"/>
            <a:ext cx="182878" cy="274317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>
            <a:off x="4675836" y="3204460"/>
            <a:ext cx="182878" cy="274317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4669633" y="4017440"/>
            <a:ext cx="182878" cy="274317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669633" y="4886559"/>
            <a:ext cx="182878" cy="274317"/>
          </a:xfrm>
          <a:prstGeom prst="down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4675836" y="5708175"/>
            <a:ext cx="182878" cy="274317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4669633" y="6388556"/>
            <a:ext cx="182878" cy="274317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1144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1" y="0"/>
            <a:ext cx="9144000" cy="48164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b="1" dirty="0" smtClean="0">
                <a:solidFill>
                  <a:prstClr val="white"/>
                </a:solidFill>
              </a:rPr>
              <a:t>Outlook</a:t>
            </a:r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7613" y="1051586"/>
            <a:ext cx="8869583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With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current macro-economic situation, 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short to medium term, the 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Outlook of the Cement industry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will continue to improve due to 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increase in demand in both domestic and international markets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endParaRPr lang="en-US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Local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demand 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has 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started growing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both in the North and South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regions. Based on the demand projections in the 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North, 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we expect 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that the prices 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will 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stabilize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compared to the outgoing year. </a:t>
            </a:r>
            <a:endParaRPr lang="en-US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Export 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sales are anticipated to remain strong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however, 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prices will remain competitive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due to surplus capacities available in the region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 expect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that 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package announced for the construction industry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by the Federal Government will have a positive impact on the cement demand of the 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country.</a:t>
            </a:r>
          </a:p>
          <a:p>
            <a:endParaRPr lang="en-US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Cement industry’s outlook remains promising on account of the 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Government’s key initiatives 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 build both small and mega-capacity / multipurpose water reservoirs / dams, construction of Special Economic Zones as part of CPEC projects, and low-cost affordable houses for the public at large. </a:t>
            </a:r>
            <a:endParaRPr lang="en-US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78194" y="6382250"/>
            <a:ext cx="502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12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30479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367" y="2748124"/>
            <a:ext cx="8603326" cy="101566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w="165100" prst="coolSlant"/>
          </a:sp3d>
        </p:spPr>
        <p:txBody>
          <a:bodyPr wrap="square" lIns="91440" tIns="45720" rIns="91440" bIns="45720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dirty="0">
                <a:ln w="11430">
                  <a:solidFill>
                    <a:srgbClr val="9E0404"/>
                  </a:solidFill>
                </a:ln>
                <a:solidFill>
                  <a:schemeClr val="accent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entury Gothic" panose="020B0502020202020204" pitchFamily="34" charset="0"/>
              </a:rPr>
              <a:t>Thank you</a:t>
            </a:r>
            <a:endParaRPr lang="en-US" sz="6000" b="1" spc="50" dirty="0">
              <a:ln w="11430">
                <a:solidFill>
                  <a:srgbClr val="9E0404"/>
                </a:solidFill>
              </a:ln>
              <a:solidFill>
                <a:schemeClr val="accent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88702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45" y="0"/>
            <a:ext cx="8229510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Table of Contents</a:t>
            </a:r>
          </a:p>
          <a:p>
            <a:pPr algn="ctr"/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Key Highlights</a:t>
            </a:r>
          </a:p>
          <a:p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   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Consolidated - Business </a:t>
            </a:r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Revenue</a:t>
            </a:r>
          </a:p>
          <a:p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Consolidated - Operating </a:t>
            </a:r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Profits</a:t>
            </a:r>
          </a:p>
          <a:p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Sales &amp; Market Share</a:t>
            </a:r>
          </a:p>
          <a:p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2020 V 2019</a:t>
            </a:r>
          </a:p>
          <a:p>
            <a:endParaRPr lang="en-US" sz="22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Foreign </a:t>
            </a:r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Operations</a:t>
            </a:r>
          </a:p>
          <a:p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Consolidated - Profit &amp; </a:t>
            </a:r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Loss</a:t>
            </a:r>
          </a:p>
          <a:p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Outlook</a:t>
            </a:r>
            <a:endParaRPr lang="en-US" sz="22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  <a:p>
            <a:endParaRPr lang="en-US" sz="2400" b="1" i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endParaRPr lang="en-US" sz="2400" b="1" i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r>
              <a:rPr lang="en-US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endParaRPr lang="en-US" sz="2000" b="1" i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r>
              <a:rPr lang="en-US" sz="20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20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</a:t>
            </a: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5124" name="Picture 4" descr="cropped-lucky-logo.png – Lucky Cement"/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951" y="1691659"/>
            <a:ext cx="3108925" cy="310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896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1" y="0"/>
            <a:ext cx="9144000" cy="48164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b="1" dirty="0" smtClean="0">
                <a:solidFill>
                  <a:prstClr val="white"/>
                </a:solidFill>
              </a:rPr>
              <a:t>Key Highlights</a:t>
            </a:r>
            <a:endParaRPr lang="en-US" sz="3200" b="1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0332657" y="1565227"/>
            <a:ext cx="52244" cy="122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826532" y="6291915"/>
            <a:ext cx="502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3</a:t>
            </a:r>
          </a:p>
          <a:p>
            <a:endParaRPr lang="en-US" sz="1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120634" y="744703"/>
            <a:ext cx="0" cy="533602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43289" y="740286"/>
            <a:ext cx="3383243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cs typeface="Times New Roman" pitchFamily="18" charset="0"/>
              </a:rPr>
              <a:t>Key</a:t>
            </a:r>
            <a:r>
              <a:rPr lang="en-US" sz="2000" b="1" dirty="0" smtClean="0">
                <a:solidFill>
                  <a:schemeClr val="bg1"/>
                </a:solidFill>
              </a:rPr>
              <a:t> Figures FY 2020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12073" y="1417342"/>
            <a:ext cx="18287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b="1" dirty="0" smtClean="0">
              <a:solidFill>
                <a:srgbClr val="9E0404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12073" y="1441223"/>
            <a:ext cx="18287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00" b="1" dirty="0" smtClean="0">
              <a:solidFill>
                <a:srgbClr val="9E0404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12073" y="1417342"/>
            <a:ext cx="194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Consolidated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56473" y="1417342"/>
            <a:ext cx="1924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Standalone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03486" y="1874537"/>
            <a:ext cx="1737341" cy="67710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162.9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Revenue (PKR Bn)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49920" y="1874537"/>
            <a:ext cx="1737341" cy="67710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62.3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Revenue (PKR Bn)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15602" y="2843331"/>
            <a:ext cx="1737341" cy="67710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15.1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  <a:latin typeface="+mj-lt"/>
              </a:rPr>
              <a:t>E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BITDA (PKR Bn)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49920" y="2843331"/>
            <a:ext cx="1737341" cy="67710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5.0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EBITDA (PKR </a:t>
            </a:r>
            <a:r>
              <a:rPr lang="en-US" sz="1400" b="1" dirty="0">
                <a:solidFill>
                  <a:schemeClr val="bg1"/>
                </a:solidFill>
                <a:latin typeface="+mj-lt"/>
              </a:rPr>
              <a:t>B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n)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03512" y="3849160"/>
            <a:ext cx="1737341" cy="67710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7.3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PAT (PKR Bn)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49920" y="3849160"/>
            <a:ext cx="1737341" cy="67710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3.3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PAT (PKR Bn)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02516" y="4854989"/>
            <a:ext cx="1737341" cy="89255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18.96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Earning Per Share (Rs)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76020" y="4854989"/>
            <a:ext cx="1737341" cy="89255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10.34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Earning Per 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Share  </a:t>
            </a:r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(Rs)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928" y="519617"/>
            <a:ext cx="4846267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 smtClean="0">
              <a:solidFill>
                <a:srgbClr val="9E0404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COD of new Line in Pezu – 2.8 MTPA – Jan 1, 2020</a:t>
            </a:r>
          </a:p>
          <a:p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Significant capacity additions in the North in last 2 years resulted in major demand supply imbalance</a:t>
            </a:r>
          </a:p>
          <a:p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Covid shook economies – cement industry was growing at 7%, in 9M20  then ended at 2% for FY 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GIDC upheld as intra-vires, review petition planned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Resolution of Inter-Corporate div tax issue </a:t>
            </a:r>
          </a:p>
          <a:p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LEPCL target COD June 2021 – PKR 19.45Bn invested – Balance equity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~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$50M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53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27327" y="6320694"/>
            <a:ext cx="502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4</a:t>
            </a:r>
            <a:endParaRPr lang="en-US" sz="1600" b="1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" y="0"/>
            <a:ext cx="9144000" cy="48164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b="1" dirty="0" smtClean="0">
                <a:solidFill>
                  <a:prstClr val="white"/>
                </a:solidFill>
              </a:rPr>
              <a:t>Consolidated Business Revenue grew by 19%</a:t>
            </a:r>
            <a:endParaRPr lang="en-US" sz="3200" b="1" dirty="0">
              <a:solidFill>
                <a:prstClr val="white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844894"/>
              </p:ext>
            </p:extLst>
          </p:nvPr>
        </p:nvGraphicFramePr>
        <p:xfrm>
          <a:off x="39227" y="591709"/>
          <a:ext cx="4754878" cy="3108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60342" y="2057415"/>
            <a:ext cx="640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19%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227" y="3791465"/>
            <a:ext cx="4663389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First year of KIA – a success - supported growth in revenue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Cement Local volumes dropped by 7% but offset by export growth of 19%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Polyester &amp; Soda Ash were affected in last Quarter due to Covid, which was partially offset by increase in Nutrico Morinaga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 smtClean="0">
              <a:latin typeface="+mj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122775"/>
              </p:ext>
            </p:extLst>
          </p:nvPr>
        </p:nvGraphicFramePr>
        <p:xfrm>
          <a:off x="4866638" y="595367"/>
          <a:ext cx="4277364" cy="48962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9341">
                  <a:extLst>
                    <a:ext uri="{9D8B030D-6E8A-4147-A177-3AD203B41FA5}">
                      <a16:colId xmlns:a16="http://schemas.microsoft.com/office/drawing/2014/main" val="1594978001"/>
                    </a:ext>
                  </a:extLst>
                </a:gridCol>
                <a:gridCol w="1069341">
                  <a:extLst>
                    <a:ext uri="{9D8B030D-6E8A-4147-A177-3AD203B41FA5}">
                      <a16:colId xmlns:a16="http://schemas.microsoft.com/office/drawing/2014/main" val="309081483"/>
                    </a:ext>
                  </a:extLst>
                </a:gridCol>
                <a:gridCol w="1069341">
                  <a:extLst>
                    <a:ext uri="{9D8B030D-6E8A-4147-A177-3AD203B41FA5}">
                      <a16:colId xmlns:a16="http://schemas.microsoft.com/office/drawing/2014/main" val="177435272"/>
                    </a:ext>
                  </a:extLst>
                </a:gridCol>
                <a:gridCol w="1069341">
                  <a:extLst>
                    <a:ext uri="{9D8B030D-6E8A-4147-A177-3AD203B41FA5}">
                      <a16:colId xmlns:a16="http://schemas.microsoft.com/office/drawing/2014/main" val="2936244601"/>
                    </a:ext>
                  </a:extLst>
                </a:gridCol>
              </a:tblGrid>
              <a:tr h="7315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</a:rPr>
                        <a:t>Segment Wise Revenue (PKR Mn)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648440"/>
                  </a:ext>
                </a:extLst>
              </a:tr>
              <a:tr h="6941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Business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FY19-20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FY18-19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Growth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89365"/>
                  </a:ext>
                </a:extLst>
              </a:tr>
              <a:tr h="6941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Cement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 62,279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  67,331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8</a:t>
                      </a:r>
                      <a:r>
                        <a:rPr lang="en-US" sz="1600" b="0" u="none" strike="noStrike" dirty="0">
                          <a:effectLst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6919933"/>
                  </a:ext>
                </a:extLst>
              </a:tr>
              <a:tr h="6941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Chemicals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66,354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 67,990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2</a:t>
                      </a:r>
                      <a:r>
                        <a:rPr lang="en-US" sz="1600" b="0" u="none" strike="noStrike" dirty="0">
                          <a:effectLst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599604"/>
                  </a:ext>
                </a:extLst>
              </a:tr>
              <a:tr h="6941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Automobiles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 </a:t>
                      </a:r>
                      <a:r>
                        <a:rPr lang="en-US" sz="1600" b="0" u="none" strike="noStrike" dirty="0">
                          <a:effectLst/>
                        </a:rPr>
                        <a:t>33,826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 1,271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  2517%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144115"/>
                  </a:ext>
                </a:extLst>
              </a:tr>
              <a:tr h="6941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Others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978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effectLst/>
                        </a:rPr>
                        <a:t> </a:t>
                      </a:r>
                      <a:r>
                        <a:rPr lang="en-US" sz="1600" b="0" u="none" strike="noStrike" dirty="0" smtClean="0">
                          <a:effectLst/>
                        </a:rPr>
                        <a:t>-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6436096"/>
                  </a:ext>
                </a:extLst>
              </a:tr>
              <a:tr h="6941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Consolidated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  </a:t>
                      </a:r>
                      <a:r>
                        <a:rPr lang="en-US" sz="1600" b="1" u="none" strike="noStrike" dirty="0" smtClean="0">
                          <a:effectLst/>
                        </a:rPr>
                        <a:t>162,868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</a:rPr>
                        <a:t>136,592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19%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0764910"/>
                  </a:ext>
                </a:extLst>
              </a:tr>
            </a:tbl>
          </a:graphicData>
        </a:graphic>
      </p:graphicFrame>
      <p:sp>
        <p:nvSpPr>
          <p:cNvPr id="3" name="Down Arrow 2"/>
          <p:cNvSpPr/>
          <p:nvPr/>
        </p:nvSpPr>
        <p:spPr>
          <a:xfrm>
            <a:off x="8229560" y="2240293"/>
            <a:ext cx="133745" cy="274317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8229560" y="2880366"/>
            <a:ext cx="133745" cy="274317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8229560" y="4983463"/>
            <a:ext cx="133745" cy="274317"/>
          </a:xfrm>
          <a:prstGeom prst="up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8228282" y="3647125"/>
            <a:ext cx="133745" cy="274317"/>
          </a:xfrm>
          <a:prstGeom prst="up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551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27327" y="6320694"/>
            <a:ext cx="502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5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" y="0"/>
            <a:ext cx="9144000" cy="48164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b="1" dirty="0" smtClean="0">
                <a:solidFill>
                  <a:prstClr val="white"/>
                </a:solidFill>
              </a:rPr>
              <a:t>Consolidated Operating Profits reduced by 47%</a:t>
            </a:r>
            <a:endParaRPr lang="en-US" sz="3200" b="1" dirty="0">
              <a:solidFill>
                <a:prstClr val="white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228071"/>
              </p:ext>
            </p:extLst>
          </p:nvPr>
        </p:nvGraphicFramePr>
        <p:xfrm>
          <a:off x="4866638" y="595367"/>
          <a:ext cx="4277364" cy="48962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9341">
                  <a:extLst>
                    <a:ext uri="{9D8B030D-6E8A-4147-A177-3AD203B41FA5}">
                      <a16:colId xmlns:a16="http://schemas.microsoft.com/office/drawing/2014/main" val="1594978001"/>
                    </a:ext>
                  </a:extLst>
                </a:gridCol>
                <a:gridCol w="1069341">
                  <a:extLst>
                    <a:ext uri="{9D8B030D-6E8A-4147-A177-3AD203B41FA5}">
                      <a16:colId xmlns:a16="http://schemas.microsoft.com/office/drawing/2014/main" val="309081483"/>
                    </a:ext>
                  </a:extLst>
                </a:gridCol>
                <a:gridCol w="1069341">
                  <a:extLst>
                    <a:ext uri="{9D8B030D-6E8A-4147-A177-3AD203B41FA5}">
                      <a16:colId xmlns:a16="http://schemas.microsoft.com/office/drawing/2014/main" val="177435272"/>
                    </a:ext>
                  </a:extLst>
                </a:gridCol>
                <a:gridCol w="1069341">
                  <a:extLst>
                    <a:ext uri="{9D8B030D-6E8A-4147-A177-3AD203B41FA5}">
                      <a16:colId xmlns:a16="http://schemas.microsoft.com/office/drawing/2014/main" val="2936244601"/>
                    </a:ext>
                  </a:extLst>
                </a:gridCol>
              </a:tblGrid>
              <a:tr h="7315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</a:rPr>
                        <a:t>Segment Wise Operating Profits (PKR Mn)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648440"/>
                  </a:ext>
                </a:extLst>
              </a:tr>
              <a:tr h="6941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Business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FY19-20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FY18-19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Growth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89365"/>
                  </a:ext>
                </a:extLst>
              </a:tr>
              <a:tr h="6941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Cement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 1,185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 9,987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88</a:t>
                      </a:r>
                      <a:r>
                        <a:rPr lang="en-US" sz="1600" b="0" u="none" strike="noStrike" dirty="0">
                          <a:effectLst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6919933"/>
                  </a:ext>
                </a:extLst>
              </a:tr>
              <a:tr h="6941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Chemicals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5,748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 5,012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15%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599604"/>
                  </a:ext>
                </a:extLst>
              </a:tr>
              <a:tr h="6941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Automobiles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 497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 (150)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144115"/>
                  </a:ext>
                </a:extLst>
              </a:tr>
              <a:tr h="6941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Others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(347)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effectLst/>
                        </a:rPr>
                        <a:t> </a:t>
                      </a:r>
                      <a:r>
                        <a:rPr lang="en-US" sz="1600" b="0" u="none" strike="noStrike" dirty="0" smtClean="0">
                          <a:effectLst/>
                        </a:rPr>
                        <a:t>(190)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effectLst/>
                        </a:rPr>
                        <a:t>83%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6436096"/>
                  </a:ext>
                </a:extLst>
              </a:tr>
              <a:tr h="6941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Consolidated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  </a:t>
                      </a:r>
                      <a:r>
                        <a:rPr lang="en-US" sz="1600" b="1" u="none" strike="noStrike" dirty="0" smtClean="0">
                          <a:effectLst/>
                        </a:rPr>
                        <a:t>7,083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</a:rPr>
                        <a:t>14,659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</a:rPr>
                        <a:t>52%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0764910"/>
                  </a:ext>
                </a:extLst>
              </a:tr>
            </a:tbl>
          </a:graphicData>
        </a:graphic>
      </p:graphicFrame>
      <p:sp>
        <p:nvSpPr>
          <p:cNvPr id="7" name="Down Arrow 6"/>
          <p:cNvSpPr/>
          <p:nvPr/>
        </p:nvSpPr>
        <p:spPr>
          <a:xfrm>
            <a:off x="8229560" y="2240293"/>
            <a:ext cx="133745" cy="274317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8229560" y="3611878"/>
            <a:ext cx="133745" cy="274317"/>
          </a:xfrm>
          <a:prstGeom prst="up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8229560" y="4983463"/>
            <a:ext cx="133745" cy="274317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3215242"/>
              </p:ext>
            </p:extLst>
          </p:nvPr>
        </p:nvGraphicFramePr>
        <p:xfrm>
          <a:off x="1" y="595367"/>
          <a:ext cx="4754878" cy="3108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86025" y="2057415"/>
            <a:ext cx="640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47%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89" y="4296107"/>
            <a:ext cx="3748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Cement operating profit massively went down (reasons in next section)</a:t>
            </a:r>
          </a:p>
        </p:txBody>
      </p:sp>
      <p:sp>
        <p:nvSpPr>
          <p:cNvPr id="17" name="Down Arrow 16"/>
          <p:cNvSpPr/>
          <p:nvPr/>
        </p:nvSpPr>
        <p:spPr>
          <a:xfrm>
            <a:off x="8229559" y="4343390"/>
            <a:ext cx="133745" cy="274317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>
            <a:off x="8229560" y="2947859"/>
            <a:ext cx="133745" cy="274317"/>
          </a:xfrm>
          <a:prstGeom prst="up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00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airaudit.com.pk/wp-content/uploads/2019/08/CEMENT-INUSTRY-1024x343.jpg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40" y="594392"/>
            <a:ext cx="7315120" cy="274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25" y="4180562"/>
            <a:ext cx="45719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CEMENT</a:t>
            </a:r>
            <a:endParaRPr lang="en-US" sz="1050" b="1" u="sng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algn="ctr"/>
            <a:endParaRPr lang="en-US" sz="1050" b="1" u="sng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574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10332657" y="1565227"/>
            <a:ext cx="52244" cy="122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3"/>
          <p:cNvSpPr txBox="1">
            <a:spLocks/>
          </p:cNvSpPr>
          <p:nvPr/>
        </p:nvSpPr>
        <p:spPr>
          <a:xfrm>
            <a:off x="1" y="0"/>
            <a:ext cx="9144000" cy="42852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b="1" dirty="0" smtClean="0">
                <a:solidFill>
                  <a:prstClr val="white"/>
                </a:solidFill>
              </a:rPr>
              <a:t>Sales &amp; Market Share</a:t>
            </a:r>
            <a:endParaRPr lang="en-US" sz="3200" b="1" dirty="0">
              <a:solidFill>
                <a:prstClr val="white"/>
              </a:solidFill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973725"/>
              </p:ext>
            </p:extLst>
          </p:nvPr>
        </p:nvGraphicFramePr>
        <p:xfrm>
          <a:off x="4689516" y="410656"/>
          <a:ext cx="4552174" cy="3290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0699820"/>
              </p:ext>
            </p:extLst>
          </p:nvPr>
        </p:nvGraphicFramePr>
        <p:xfrm>
          <a:off x="4572000" y="3701143"/>
          <a:ext cx="4754877" cy="3156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4572000" y="685830"/>
            <a:ext cx="0" cy="5943535"/>
          </a:xfrm>
          <a:prstGeom prst="line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3566156"/>
            <a:ext cx="4454484" cy="0"/>
          </a:xfrm>
          <a:prstGeom prst="line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827327" y="6537926"/>
            <a:ext cx="502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7</a:t>
            </a: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0247492"/>
              </p:ext>
            </p:extLst>
          </p:nvPr>
        </p:nvGraphicFramePr>
        <p:xfrm>
          <a:off x="-934069" y="849893"/>
          <a:ext cx="3965394" cy="2463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344105"/>
              </p:ext>
            </p:extLst>
          </p:nvPr>
        </p:nvGraphicFramePr>
        <p:xfrm>
          <a:off x="1048628" y="839182"/>
          <a:ext cx="4572000" cy="246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2225557"/>
              </p:ext>
            </p:extLst>
          </p:nvPr>
        </p:nvGraphicFramePr>
        <p:xfrm>
          <a:off x="-1237372" y="4025442"/>
          <a:ext cx="4572000" cy="2571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9419612"/>
              </p:ext>
            </p:extLst>
          </p:nvPr>
        </p:nvGraphicFramePr>
        <p:xfrm>
          <a:off x="1188782" y="3965850"/>
          <a:ext cx="4572000" cy="2562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63074" y="498482"/>
            <a:ext cx="1463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NORTH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95730" y="3607408"/>
            <a:ext cx="1463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SOUTH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06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71792" y="560037"/>
            <a:ext cx="32003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9C525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" y="0"/>
            <a:ext cx="9144000" cy="38923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b="1" dirty="0" smtClean="0">
                <a:solidFill>
                  <a:prstClr val="white"/>
                </a:solidFill>
              </a:rPr>
              <a:t>2020 V 2019</a:t>
            </a:r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" y="3961613"/>
            <a:ext cx="987546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Coal Consumption Variance: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Low consumption due to low Clinker production, coupled with lower consumption on 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Line 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Coal Rate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Benefit from decline in Intl' Coal prices [FY20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$73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vs FY 19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$95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Gas/Furnace: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Gas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increase by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PKR  241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[FY20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Rs. 1221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vs FY19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Rs. 980]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from Jul-19;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HFO prices declined during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</a:p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period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[51K vs 69K]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Fixed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Cost: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Increase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Depreciation by PKR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572 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[Line 1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from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Jan-20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Inventory: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Consumption of Clinker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stock 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854,025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MT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 stock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500,716 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Operating Expense: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Hike in, local warehouse transportation, Export(Ocean freight &amp; port) along with the Axle load impact.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Interest Income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Lower cash balance due to equity investment in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LEPCL.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Dividend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Income: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ICI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↑0.3M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Royalty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↑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0.3M.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Other Charges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Donations↓ 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PKR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139 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&amp; decline in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WWF &amp; 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WPPF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Taxation: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Benefit due to Minimum tax regime &amp; revocation of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Super 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Tax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1" name="Chart 10"/>
              <p:cNvGraphicFramePr/>
              <p:nvPr>
                <p:extLst>
                  <p:ext uri="{D42A27DB-BD31-4B8C-83A1-F6EECF244321}">
                    <p14:modId xmlns:p14="http://schemas.microsoft.com/office/powerpoint/2010/main" val="3346963612"/>
                  </p:ext>
                </p:extLst>
              </p:nvPr>
            </p:nvGraphicFramePr>
            <p:xfrm>
              <a:off x="182928" y="389237"/>
              <a:ext cx="8961072" cy="357237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11" name="Chart 10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2928" y="389237"/>
                <a:ext cx="8961072" cy="3572375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TextBox 11"/>
          <p:cNvSpPr txBox="1"/>
          <p:nvPr/>
        </p:nvSpPr>
        <p:spPr>
          <a:xfrm>
            <a:off x="8827327" y="6537926"/>
            <a:ext cx="502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68889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nation.com.pk/print_images/medium/2017-09-11/cement-industry-s-despatch-capacity-rises-to-47m-tons-1505074713-9049.jpg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391" y="1965976"/>
            <a:ext cx="5486340" cy="338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46503" y="685830"/>
            <a:ext cx="7132242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FOREIGN OPERATIONS</a:t>
            </a:r>
            <a:endParaRPr lang="en-US" sz="1050" b="1" u="sng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algn="ctr"/>
            <a:endParaRPr lang="en-US" sz="1050" b="1" u="sng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598882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324&quot;/&gt;&lt;/object&gt;&lt;object type=&quot;3&quot; unique_id=&quot;10006&quot;&gt;&lt;property id=&quot;20148&quot; value=&quot;5&quot;/&gt;&lt;property id=&quot;20300&quot; value=&quot;Slide 3 - &amp;quot;Pakistan Cement Industry&amp;quot;&quot;/&gt;&lt;property id=&quot;20307&quot; value=&quot;290&quot;/&gt;&lt;/object&gt;&lt;object type=&quot;3&quot; unique_id=&quot;10007&quot;&gt;&lt;property id=&quot;20148&quot; value=&quot;5&quot;/&gt;&lt;property id=&quot;20300&quot; value=&quot;Slide 4 - &amp;quot;Strong Industry Fundamentals&amp;quot;&quot;/&gt;&lt;property id=&quot;20307&quot; value=&quot;348&quot;/&gt;&lt;/object&gt;&lt;object type=&quot;3&quot; unique_id=&quot;10008&quot;&gt;&lt;property id=&quot;20148&quot; value=&quot;5&quot;/&gt;&lt;property id=&quot;20300&quot; value=&quot;Slide 5 - &amp;quot;Strong Industry Fundamentals – Cont’d&amp;quot;&quot;/&gt;&lt;property id=&quot;20307&quot; value=&quot;350&quot;/&gt;&lt;/object&gt;&lt;object type=&quot;3&quot; unique_id=&quot;10009&quot;&gt;&lt;property id=&quot;20148&quot; value=&quot;5&quot;/&gt;&lt;property id=&quot;20300&quot; value=&quot;Slide 6&quot;/&gt;&lt;property id=&quot;20307&quot; value=&quot;351&quot;/&gt;&lt;/object&gt;&lt;object type=&quot;3&quot; unique_id=&quot;10010&quot;&gt;&lt;property id=&quot;20148&quot; value=&quot;5&quot;/&gt;&lt;property id=&quot;20300&quot; value=&quot;Slide 7&quot;/&gt;&lt;property id=&quot;20307&quot; value=&quot;305&quot;/&gt;&lt;/object&gt;&lt;object type=&quot;3&quot; unique_id=&quot;10011&quot;&gt;&lt;property id=&quot;20148&quot; value=&quot;5&quot;/&gt;&lt;property id=&quot;20300&quot; value=&quot;Slide 8 - &amp;quot;Milestone – Our Road to Success&amp;quot;&quot;/&gt;&lt;property id=&quot;20307&quot; value=&quot;352&quot;/&gt;&lt;/object&gt;&lt;object type=&quot;3&quot; unique_id=&quot;10012&quot;&gt;&lt;property id=&quot;20148&quot; value=&quot;5&quot;/&gt;&lt;property id=&quot;20300&quot; value=&quot;Slide 9 - &amp;quot;Cement Producer with High Growth Potential&amp;quot;&quot;/&gt;&lt;property id=&quot;20307&quot; value=&quot;353&quot;/&gt;&lt;/object&gt;&lt;object type=&quot;3&quot; unique_id=&quot;10013&quot;&gt;&lt;property id=&quot;20148&quot; value=&quot;5&quot;/&gt;&lt;property id=&quot;20300&quot; value=&quot;Slide 10 - &amp;quot;#1 Exporter of Cement&amp;quot;&quot;/&gt;&lt;property id=&quot;20307&quot; value=&quot;354&quot;/&gt;&lt;/object&gt;&lt;object type=&quot;3&quot; unique_id=&quot;10014&quot;&gt;&lt;property id=&quot;20148&quot; value=&quot;5&quot;/&gt;&lt;property id=&quot;20300&quot; value=&quot;Slide 11 - &amp;quot;Efficient and Low Cost Producer&amp;quot;&quot;/&gt;&lt;property id=&quot;20307&quot; value=&quot;355&quot;/&gt;&lt;/object&gt;&lt;object type=&quot;3&quot; unique_id=&quot;10015&quot;&gt;&lt;property id=&quot;20148&quot; value=&quot;5&quot;/&gt;&lt;property id=&quot;20300&quot; value=&quot;Slide 12 - &amp;quot;Strategic Location for Local and Export Oriented Growth&amp;quot;&quot;/&gt;&lt;property id=&quot;20307&quot; value=&quot;356&quot;/&gt;&lt;/object&gt;&lt;object type=&quot;3&quot; unique_id=&quot;10016&quot;&gt;&lt;property id=&quot;20148&quot; value=&quot;5&quot;/&gt;&lt;property id=&quot;20300&quot; value=&quot;Slide 13 - &amp;quot;Lucky  vs  Industry&amp;quot;&quot;/&gt;&lt;property id=&quot;20307&quot; value=&quot;357&quot;/&gt;&lt;/object&gt;&lt;object type=&quot;3&quot; unique_id=&quot;10017&quot;&gt;&lt;property id=&quot;20148&quot; value=&quot;5&quot;/&gt;&lt;property id=&quot;20300&quot; value=&quot;Slide 14 - &amp;quot;Strong Financial Performance&amp;quot;&quot;/&gt;&lt;property id=&quot;20307&quot; value=&quot;358&quot;/&gt;&lt;/object&gt;&lt;object type=&quot;3&quot; unique_id=&quot;10018&quot;&gt;&lt;property id=&quot;20148&quot; value=&quot;5&quot;/&gt;&lt;property id=&quot;20300&quot; value=&quot;Slide 15 - &amp;quot;Strong Financial Performance Cont’d&amp;quot;&quot;/&gt;&lt;property id=&quot;20307&quot; value=&quot;359&quot;/&gt;&lt;/object&gt;&lt;object type=&quot;3&quot; unique_id=&quot;10019&quot;&gt;&lt;property id=&quot;20148&quot; value=&quot;5&quot;/&gt;&lt;property id=&quot;20300&quot; value=&quot;Slide 16 - &amp;quot;Strong Financial Performance Cont’d&amp;quot;&quot;/&gt;&lt;property id=&quot;20307&quot; value=&quot;360&quot;/&gt;&lt;/object&gt;&lt;object type=&quot;3&quot; unique_id=&quot;10020&quot;&gt;&lt;property id=&quot;20148&quot; value=&quot;5&quot;/&gt;&lt;property id=&quot;20300&quot; value=&quot;Slide 17 - &amp;quot;Strong Financial Performance Cont’d&amp;quot;&quot;/&gt;&lt;property id=&quot;20307&quot; value=&quot;361&quot;/&gt;&lt;/object&gt;&lt;object type=&quot;3&quot; unique_id=&quot;10021&quot;&gt;&lt;property id=&quot;20148&quot; value=&quot;5&quot;/&gt;&lt;property id=&quot;20300&quot; value=&quot;Slide 18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2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000" b="1" dirty="0" smtClean="0">
            <a:solidFill>
              <a:srgbClr val="9E0404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39693</TotalTime>
  <Words>1101</Words>
  <Application>Microsoft Office PowerPoint</Application>
  <PresentationFormat>On-screen Show (4:3)</PresentationFormat>
  <Paragraphs>260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</vt:lpstr>
      <vt:lpstr>2_Office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LCL Presentation - Jun 2013</dc:title>
  <dc:creator>M Faisal Panawala</dc:creator>
  <cp:lastModifiedBy>Ayan Khan</cp:lastModifiedBy>
  <cp:revision>3339</cp:revision>
  <cp:lastPrinted>2020-08-28T10:03:41Z</cp:lastPrinted>
  <dcterms:created xsi:type="dcterms:W3CDTF">2011-08-08T07:18:31Z</dcterms:created>
  <dcterms:modified xsi:type="dcterms:W3CDTF">2020-09-04T12:28:48Z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693287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